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73" r:id="rId6"/>
    <p:sldId id="261" r:id="rId7"/>
    <p:sldId id="274" r:id="rId8"/>
    <p:sldId id="284" r:id="rId9"/>
    <p:sldId id="263" r:id="rId10"/>
    <p:sldId id="283" r:id="rId11"/>
    <p:sldId id="264" r:id="rId12"/>
    <p:sldId id="285" r:id="rId13"/>
    <p:sldId id="266" r:id="rId14"/>
    <p:sldId id="267" r:id="rId15"/>
    <p:sldId id="278" r:id="rId16"/>
    <p:sldId id="279" r:id="rId17"/>
    <p:sldId id="276" r:id="rId18"/>
    <p:sldId id="280" r:id="rId19"/>
    <p:sldId id="277" r:id="rId20"/>
    <p:sldId id="268" r:id="rId21"/>
    <p:sldId id="281" r:id="rId22"/>
    <p:sldId id="282" r:id="rId2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638" autoAdjust="0"/>
  </p:normalViewPr>
  <p:slideViewPr>
    <p:cSldViewPr>
      <p:cViewPr>
        <p:scale>
          <a:sx n="80" d="100"/>
          <a:sy n="80" d="100"/>
        </p:scale>
        <p:origin x="-1522" y="-12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82456C-430E-406B-864E-E785ABA1FE9D}" type="datetimeFigureOut">
              <a:rPr lang="en-US" smtClean="0"/>
              <a:pPr/>
              <a:t>4/30/2025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71DA4-63B2-48C7-A65E-E7CAD494CCAA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71DA4-63B2-48C7-A65E-E7CAD494CCAA}" type="slidenum">
              <a:rPr lang="en-IN" smtClean="0"/>
              <a:pPr/>
              <a:t>1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71DA4-63B2-48C7-A65E-E7CAD494CCAA}" type="slidenum">
              <a:rPr lang="en-IN" smtClean="0"/>
              <a:pPr/>
              <a:t>16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4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1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igrmaharashtra.gov.in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0" y="228600"/>
            <a:ext cx="9144000" cy="1524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191000"/>
            <a:ext cx="9144000" cy="609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43" name="Group 42"/>
          <p:cNvGrpSpPr/>
          <p:nvPr/>
        </p:nvGrpSpPr>
        <p:grpSpPr>
          <a:xfrm>
            <a:off x="0" y="2286000"/>
            <a:ext cx="9144000" cy="1295400"/>
            <a:chOff x="0" y="1994646"/>
            <a:chExt cx="9144000" cy="1371600"/>
          </a:xfrm>
        </p:grpSpPr>
        <p:sp>
          <p:nvSpPr>
            <p:cNvPr id="9" name="Rectangle 8"/>
            <p:cNvSpPr/>
            <p:nvPr/>
          </p:nvSpPr>
          <p:spPr>
            <a:xfrm>
              <a:off x="0" y="1994646"/>
              <a:ext cx="9144000" cy="13716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57200" y="2275872"/>
              <a:ext cx="8214376" cy="861774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0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  <a:latin typeface="DVOT-Yogesh" pitchFamily="2" charset="0"/>
                  <a:cs typeface="DVOT-Yogesh" pitchFamily="2" charset="0"/>
                </a:rPr>
                <a:t>100 </a:t>
              </a:r>
              <a:r>
                <a:rPr lang="en-US" sz="5000" b="1" cap="all" dirty="0" err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  <a:latin typeface="DVOT-Yogesh" pitchFamily="2" charset="0"/>
                  <a:cs typeface="DVOT-Yogesh" pitchFamily="2" charset="0"/>
                </a:rPr>
                <a:t>दिवसांचा</a:t>
              </a:r>
              <a:r>
                <a:rPr lang="en-US" sz="50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  <a:latin typeface="DVOT-Yogesh" pitchFamily="2" charset="0"/>
                  <a:cs typeface="DVOT-Yogesh" pitchFamily="2" charset="0"/>
                </a:rPr>
                <a:t> </a:t>
              </a:r>
              <a:r>
                <a:rPr lang="en-US" sz="5000" b="1" cap="all" dirty="0" err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  <a:latin typeface="DVOT-Yogesh" pitchFamily="2" charset="0"/>
                  <a:cs typeface="DVOT-Yogesh" pitchFamily="2" charset="0"/>
                </a:rPr>
                <a:t>कृती</a:t>
              </a:r>
              <a:r>
                <a:rPr lang="en-US" sz="50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  <a:latin typeface="DVOT-Yogesh" pitchFamily="2" charset="0"/>
                  <a:cs typeface="DVOT-Yogesh" pitchFamily="2" charset="0"/>
                </a:rPr>
                <a:t> </a:t>
              </a:r>
              <a:r>
                <a:rPr lang="en-US" sz="5000" b="1" cap="all" dirty="0" err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  <a:latin typeface="DVOT-Yogesh" pitchFamily="2" charset="0"/>
                  <a:cs typeface="DVOT-Yogesh" pitchFamily="2" charset="0"/>
                </a:rPr>
                <a:t>आराखडा</a:t>
              </a:r>
              <a:endParaRPr lang="en-US" sz="5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endParaRPr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2362200" y="4191000"/>
            <a:ext cx="4114800" cy="609600"/>
          </a:xfrm>
          <a:prstGeom prst="roundRect">
            <a:avLst>
              <a:gd name="adj" fmla="val 50000"/>
            </a:avLst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श्री.आर.बी.मुळे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़ 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8059C368-7620-A9F3-4CC0-6710654826F1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2937"/>
          <a:stretch/>
        </p:blipFill>
        <p:spPr>
          <a:xfrm>
            <a:off x="4114800" y="381000"/>
            <a:ext cx="1219200" cy="1286934"/>
          </a:xfrm>
          <a:prstGeom prst="rect">
            <a:avLst/>
          </a:prstGeom>
          <a:noFill/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E4BF7BF4-D6FA-2BD4-59D9-71B219C3E3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0" y="381000"/>
            <a:ext cx="1727200" cy="1295400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76200" y="228600"/>
            <a:ext cx="1828800" cy="1524000"/>
            <a:chOff x="76200" y="0"/>
            <a:chExt cx="1828800" cy="1524000"/>
          </a:xfrm>
        </p:grpSpPr>
        <p:pic>
          <p:nvPicPr>
            <p:cNvPr id="35" name="Picture 34">
              <a:extLst>
                <a:ext uri="{FF2B5EF4-FFF2-40B4-BE49-F238E27FC236}">
                  <a16:creationId xmlns="" xmlns:a16="http://schemas.microsoft.com/office/drawing/2014/main" id="{29FCAA20-6340-6C01-7312-A07210CC90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2087" y="0"/>
              <a:ext cx="1378113" cy="1295400"/>
            </a:xfrm>
            <a:prstGeom prst="rect">
              <a:avLst/>
            </a:prstGeom>
          </p:spPr>
        </p:pic>
        <p:sp>
          <p:nvSpPr>
            <p:cNvPr id="41" name="Rectangle 40"/>
            <p:cNvSpPr/>
            <p:nvPr/>
          </p:nvSpPr>
          <p:spPr>
            <a:xfrm>
              <a:off x="76200" y="1216223"/>
              <a:ext cx="18288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 err="1" smtClean="0">
                  <a:latin typeface="DVOT-Yogesh" pitchFamily="2" charset="0"/>
                  <a:cs typeface="DVOT-Yogesh" pitchFamily="2" charset="0"/>
                </a:rPr>
                <a:t>नोंदणी</a:t>
              </a:r>
              <a:r>
                <a:rPr lang="en-US" sz="1400" b="1" dirty="0" smtClean="0">
                  <a:latin typeface="DVOT-Yogesh" pitchFamily="2" charset="0"/>
                  <a:cs typeface="DVOT-Yogesh" pitchFamily="2" charset="0"/>
                </a:rPr>
                <a:t> व </a:t>
              </a:r>
              <a:r>
                <a:rPr lang="en-US" sz="1400" b="1" dirty="0" err="1" smtClean="0">
                  <a:latin typeface="DVOT-Yogesh" pitchFamily="2" charset="0"/>
                  <a:cs typeface="DVOT-Yogesh" pitchFamily="2" charset="0"/>
                </a:rPr>
                <a:t>मुद्रांक</a:t>
              </a:r>
              <a:r>
                <a:rPr lang="en-US" sz="1400" b="1" dirty="0" smtClean="0">
                  <a:latin typeface="DVOT-Yogesh" pitchFamily="2" charset="0"/>
                  <a:cs typeface="DVOT-Yogesh" pitchFamily="2" charset="0"/>
                </a:rPr>
                <a:t> </a:t>
              </a:r>
              <a:r>
                <a:rPr lang="en-US" sz="1400" b="1" dirty="0" err="1" smtClean="0">
                  <a:latin typeface="DVOT-Yogesh" pitchFamily="2" charset="0"/>
                  <a:cs typeface="DVOT-Yogesh" pitchFamily="2" charset="0"/>
                </a:rPr>
                <a:t>विभाग</a:t>
              </a:r>
              <a:endParaRPr lang="en-IN" sz="1400" dirty="0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76200" y="4800600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  <a:latin typeface="DVOT-Yogesh" pitchFamily="2" charset="0"/>
                <a:cs typeface="DVOT-Yogesh" pitchFamily="2" charset="0"/>
              </a:rPr>
              <a:t>सह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  <a:latin typeface="DVOT-Yogesh" pitchFamily="2" charset="0"/>
                <a:cs typeface="DVOT-Yogesh" pitchFamily="2" charset="0"/>
              </a:rPr>
              <a:t>जिल्हा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  <a:latin typeface="DVOT-Yogesh" pitchFamily="2" charset="0"/>
                <a:cs typeface="DVOT-Yogesh" pitchFamily="2" charset="0"/>
              </a:rPr>
              <a:t>निबंधक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  <a:latin typeface="DVOT-Yogesh" pitchFamily="2" charset="0"/>
                <a:cs typeface="DVOT-Yogesh" pitchFamily="2" charset="0"/>
              </a:rPr>
              <a:t>वर्ग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DVOT-Yogesh" pitchFamily="2" charset="0"/>
                <a:cs typeface="DVOT-Yogesh" pitchFamily="2" charset="0"/>
              </a:rPr>
              <a:t> - 1</a:t>
            </a:r>
          </a:p>
          <a:p>
            <a:pPr algn="ctr"/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  <a:latin typeface="DVOT-Yogesh" pitchFamily="2" charset="0"/>
                <a:cs typeface="DVOT-Yogesh" pitchFamily="2" charset="0"/>
              </a:rPr>
              <a:t>तथा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  <a:latin typeface="DVOT-Yogesh" pitchFamily="2" charset="0"/>
                <a:cs typeface="DVOT-Yogesh" pitchFamily="2" charset="0"/>
              </a:rPr>
              <a:t>मुद्रांक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  <a:latin typeface="DVOT-Yogesh" pitchFamily="2" charset="0"/>
                <a:cs typeface="DVOT-Yogesh" pitchFamily="2" charset="0"/>
              </a:rPr>
              <a:t>जिल्हाधिकारी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DVOT-Yogesh" pitchFamily="2" charset="0"/>
                <a:cs typeface="DVOT-Yogesh" pitchFamily="2" charset="0"/>
              </a:rPr>
              <a:t>,</a:t>
            </a:r>
          </a:p>
          <a:p>
            <a:pPr algn="ctr"/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  <a:latin typeface="DVOT-Yogesh" pitchFamily="2" charset="0"/>
                <a:cs typeface="DVOT-Yogesh" pitchFamily="2" charset="0"/>
              </a:rPr>
              <a:t>जालना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DVOT-Yogesh" pitchFamily="2" charset="0"/>
                <a:cs typeface="DVOT-Yogesh" pitchFamily="2" charset="0"/>
              </a:rPr>
              <a:t>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-76200" y="5791200"/>
            <a:ext cx="9220200" cy="1143000"/>
            <a:chOff x="-76200" y="5791200"/>
            <a:chExt cx="9220200" cy="1143000"/>
          </a:xfrm>
        </p:grpSpPr>
        <p:sp>
          <p:nvSpPr>
            <p:cNvPr id="18" name="Rounded Rectangle 17"/>
            <p:cNvSpPr/>
            <p:nvPr/>
          </p:nvSpPr>
          <p:spPr>
            <a:xfrm>
              <a:off x="0" y="6400800"/>
              <a:ext cx="9144000" cy="457200"/>
            </a:xfrm>
            <a:prstGeom prst="roundRect">
              <a:avLst>
                <a:gd name="adj" fmla="val 1083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29FCAA20-6340-6C01-7312-A07210CC90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76200" y="5791200"/>
              <a:ext cx="1215982" cy="114300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1066800" y="6477000"/>
              <a:ext cx="70866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नोंदणी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व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मुद्रांक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विभाग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,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सह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जिल्हा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निबंधक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वर्ग-1 व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मुद्रांक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जिल्हाधिकारी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,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जालना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.</a:t>
              </a:r>
              <a:endParaRPr lang="en-IN" sz="14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981200"/>
            <a:ext cx="2971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ounded Rectangle 6"/>
          <p:cNvSpPr/>
          <p:nvPr/>
        </p:nvSpPr>
        <p:spPr>
          <a:xfrm>
            <a:off x="304800" y="990600"/>
            <a:ext cx="8534400" cy="990600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सह</a:t>
            </a:r>
            <a:r>
              <a:rPr lang="en-IN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IN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जिल्हा</a:t>
            </a:r>
            <a:r>
              <a:rPr lang="en-IN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IN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निबंधक</a:t>
            </a:r>
            <a:r>
              <a:rPr lang="en-IN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वर्ग-1 </a:t>
            </a:r>
            <a:r>
              <a:rPr lang="en-IN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जालना</a:t>
            </a:r>
            <a:r>
              <a:rPr lang="en-IN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IN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कार्यालयातील</a:t>
            </a:r>
            <a:r>
              <a:rPr lang="en-IN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IN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अभिलेखांची</a:t>
            </a:r>
            <a:r>
              <a:rPr lang="en-IN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IN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वर्गवारी</a:t>
            </a:r>
            <a:r>
              <a:rPr lang="en-IN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IN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करण्यात</a:t>
            </a:r>
            <a:r>
              <a:rPr lang="en-IN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IN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आली</a:t>
            </a:r>
            <a:r>
              <a:rPr lang="en-IN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IN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आहे</a:t>
            </a:r>
            <a:r>
              <a:rPr lang="en-IN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. </a:t>
            </a:r>
            <a:r>
              <a:rPr lang="en-IN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नष्ट</a:t>
            </a:r>
            <a:r>
              <a:rPr lang="en-IN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IN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करावयाच्या</a:t>
            </a:r>
            <a:r>
              <a:rPr lang="en-IN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IN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अभिलेखांची</a:t>
            </a:r>
            <a:r>
              <a:rPr lang="en-IN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IN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यादी</a:t>
            </a:r>
            <a:r>
              <a:rPr lang="en-IN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IN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तयार</a:t>
            </a:r>
            <a:r>
              <a:rPr lang="en-IN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IN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करण्यात</a:t>
            </a:r>
            <a:r>
              <a:rPr lang="en-IN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IN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आली</a:t>
            </a:r>
            <a:r>
              <a:rPr lang="en-IN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IN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आहे</a:t>
            </a:r>
            <a:r>
              <a:rPr lang="en-IN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.</a:t>
            </a:r>
            <a:endParaRPr lang="en-IN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VOT-Yogesh" pitchFamily="2" charset="0"/>
              <a:cs typeface="DVOT-Yogesh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304800"/>
            <a:ext cx="8534400" cy="609600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ectangle 12"/>
          <p:cNvSpPr/>
          <p:nvPr/>
        </p:nvSpPr>
        <p:spPr>
          <a:xfrm>
            <a:off x="2209800" y="381000"/>
            <a:ext cx="62484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400" b="1" cap="all" dirty="0" smtClean="0">
                <a:ln w="9000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rPr>
              <a:t>आ) </a:t>
            </a:r>
            <a:r>
              <a:rPr lang="en-US" sz="2400" b="1" cap="all" dirty="0" err="1" smtClean="0">
                <a:ln w="9000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rPr>
              <a:t>मुदतबाह्य</a:t>
            </a:r>
            <a:r>
              <a:rPr lang="en-US" sz="2400" b="1" cap="all" dirty="0" smtClean="0">
                <a:ln w="9000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400" b="1" cap="all" dirty="0" err="1" smtClean="0">
                <a:ln w="9000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rPr>
              <a:t>अभिलेख</a:t>
            </a:r>
            <a:r>
              <a:rPr lang="en-US" sz="2400" b="1" cap="all" dirty="0" smtClean="0">
                <a:ln w="9000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400" b="1" cap="all" dirty="0" err="1" smtClean="0">
                <a:ln w="9000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rPr>
              <a:t>नष्ट</a:t>
            </a:r>
            <a:r>
              <a:rPr lang="en-US" sz="2400" b="1" cap="all" dirty="0" smtClean="0">
                <a:ln w="9000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400" b="1" cap="all" dirty="0" err="1" smtClean="0">
                <a:ln w="9000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rPr>
              <a:t>करणे</a:t>
            </a:r>
            <a:endParaRPr lang="en-US" sz="2800" b="1" cap="all" dirty="0">
              <a:ln w="9000" cmpd="sng">
                <a:noFill/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DVOT-Yogesh" pitchFamily="2" charset="0"/>
              <a:cs typeface="DVOT-Yogesh" pitchFamily="2" charset="0"/>
            </a:endParaRPr>
          </a:p>
        </p:txBody>
      </p:sp>
      <p:grpSp>
        <p:nvGrpSpPr>
          <p:cNvPr id="2" name="Group 10"/>
          <p:cNvGrpSpPr/>
          <p:nvPr/>
        </p:nvGrpSpPr>
        <p:grpSpPr>
          <a:xfrm>
            <a:off x="0" y="5867400"/>
            <a:ext cx="9144000" cy="1143000"/>
            <a:chOff x="0" y="5867400"/>
            <a:chExt cx="9144000" cy="1143000"/>
          </a:xfrm>
        </p:grpSpPr>
        <p:sp>
          <p:nvSpPr>
            <p:cNvPr id="18" name="Rounded Rectangle 17"/>
            <p:cNvSpPr/>
            <p:nvPr/>
          </p:nvSpPr>
          <p:spPr>
            <a:xfrm>
              <a:off x="0" y="6400800"/>
              <a:ext cx="9144000" cy="457200"/>
            </a:xfrm>
            <a:prstGeom prst="roundRect">
              <a:avLst>
                <a:gd name="adj" fmla="val 1083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066800" y="6477000"/>
              <a:ext cx="70866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नोंदणी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व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मुद्रांक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विभाग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,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सह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जिल्हा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निबंधक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वर्ग-1 व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मुद्रांक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जिल्हाधिकारी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,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जालना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.</a:t>
              </a:r>
              <a:endParaRPr lang="en-IN" sz="1400" dirty="0">
                <a:solidFill>
                  <a:schemeClr val="bg1"/>
                </a:solidFill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="" xmlns:a16="http://schemas.microsoft.com/office/drawing/2014/main" id="{29FCAA20-6340-6C01-7312-A07210CC90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867400"/>
              <a:ext cx="1215982" cy="1143000"/>
            </a:xfrm>
            <a:prstGeom prst="rect">
              <a:avLst/>
            </a:prstGeom>
          </p:spPr>
        </p:pic>
      </p:grpSp>
      <p:pic>
        <p:nvPicPr>
          <p:cNvPr id="21" name="Picture 20" descr="1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057400"/>
            <a:ext cx="2848707" cy="4191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3657600" y="2173069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 smtClean="0"/>
              <a:t>नष्ट</a:t>
            </a:r>
            <a:r>
              <a:rPr lang="en-IN" dirty="0" smtClean="0"/>
              <a:t> </a:t>
            </a:r>
            <a:r>
              <a:rPr lang="en-IN" dirty="0" err="1" smtClean="0"/>
              <a:t>करणेयोग्य</a:t>
            </a:r>
            <a:r>
              <a:rPr lang="en-IN" dirty="0" smtClean="0"/>
              <a:t> </a:t>
            </a:r>
          </a:p>
          <a:p>
            <a:r>
              <a:rPr lang="en-IN" dirty="0" smtClean="0"/>
              <a:t>“ ड ” </a:t>
            </a:r>
            <a:r>
              <a:rPr lang="en-IN" dirty="0" err="1" smtClean="0"/>
              <a:t>वर्ग</a:t>
            </a:r>
            <a:r>
              <a:rPr lang="en-IN" dirty="0" smtClean="0"/>
              <a:t>‍  </a:t>
            </a:r>
            <a:r>
              <a:rPr lang="en-IN" dirty="0" err="1" smtClean="0"/>
              <a:t>अभिलेख</a:t>
            </a:r>
            <a:r>
              <a:rPr lang="en-IN" dirty="0" smtClean="0"/>
              <a:t> </a:t>
            </a:r>
            <a:r>
              <a:rPr lang="en-IN" dirty="0" err="1" smtClean="0"/>
              <a:t>यादी</a:t>
            </a:r>
            <a:endParaRPr lang="en-IN" dirty="0"/>
          </a:p>
        </p:txBody>
      </p:sp>
      <p:sp>
        <p:nvSpPr>
          <p:cNvPr id="22" name="Notched Right Arrow 21"/>
          <p:cNvSpPr/>
          <p:nvPr/>
        </p:nvSpPr>
        <p:spPr>
          <a:xfrm>
            <a:off x="5181600" y="2209800"/>
            <a:ext cx="838200" cy="3048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Rectangle 13"/>
          <p:cNvSpPr/>
          <p:nvPr/>
        </p:nvSpPr>
        <p:spPr>
          <a:xfrm>
            <a:off x="3962400" y="42304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dirty="0" smtClean="0"/>
              <a:t>“अ”, “ब,” “ क "</a:t>
            </a:r>
          </a:p>
          <a:p>
            <a:r>
              <a:rPr lang="en-IN" dirty="0" err="1" smtClean="0"/>
              <a:t>अभिलेख</a:t>
            </a:r>
            <a:r>
              <a:rPr lang="en-IN" dirty="0" smtClean="0"/>
              <a:t> </a:t>
            </a:r>
            <a:r>
              <a:rPr lang="en-IN" dirty="0" err="1" smtClean="0"/>
              <a:t>यादी</a:t>
            </a:r>
            <a:endParaRPr lang="en-IN" dirty="0"/>
          </a:p>
        </p:txBody>
      </p:sp>
      <p:sp>
        <p:nvSpPr>
          <p:cNvPr id="15" name="Left Arrow 14"/>
          <p:cNvSpPr/>
          <p:nvPr/>
        </p:nvSpPr>
        <p:spPr>
          <a:xfrm>
            <a:off x="3200400" y="4343400"/>
            <a:ext cx="7620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04800" y="152400"/>
            <a:ext cx="8534400" cy="609600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Rectangle 13"/>
          <p:cNvSpPr/>
          <p:nvPr/>
        </p:nvSpPr>
        <p:spPr>
          <a:xfrm>
            <a:off x="1752600" y="228600"/>
            <a:ext cx="62484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400" b="1" cap="all" dirty="0" smtClean="0">
                <a:ln w="9000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rPr>
              <a:t>इ) </a:t>
            </a:r>
            <a:r>
              <a:rPr lang="en-US" sz="2400" b="1" cap="all" dirty="0" err="1" smtClean="0">
                <a:ln w="9000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rPr>
              <a:t>जडवस्तु</a:t>
            </a:r>
            <a:r>
              <a:rPr lang="en-US" sz="2400" b="1" cap="all" dirty="0" smtClean="0">
                <a:ln w="9000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400" b="1" cap="all" dirty="0" err="1" smtClean="0">
                <a:ln w="9000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rPr>
              <a:t>संग्रह</a:t>
            </a:r>
            <a:r>
              <a:rPr lang="en-US" sz="2400" b="1" cap="all" dirty="0" smtClean="0">
                <a:ln w="9000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400" b="1" cap="all" dirty="0" err="1" smtClean="0">
                <a:ln w="9000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rPr>
              <a:t>नोंदवहीचे</a:t>
            </a:r>
            <a:r>
              <a:rPr lang="en-US" sz="2400" b="1" cap="all" dirty="0" smtClean="0">
                <a:ln w="9000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400" b="1" cap="all" dirty="0" err="1" smtClean="0">
                <a:ln w="9000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rPr>
              <a:t>अद्यावतीकरण</a:t>
            </a:r>
            <a:endParaRPr lang="en-US" sz="2400" b="1" cap="all" dirty="0">
              <a:ln w="9000" cmpd="sng">
                <a:noFill/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DVOT-Yogesh" pitchFamily="2" charset="0"/>
              <a:cs typeface="DVOT-Yogesh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04800" y="5638800"/>
            <a:ext cx="8534400" cy="685800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जड</a:t>
            </a:r>
            <a:r>
              <a:rPr lang="en-I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संग्रह</a:t>
            </a:r>
            <a:r>
              <a:rPr lang="en-I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नोंदवही</a:t>
            </a:r>
            <a:r>
              <a:rPr lang="en-I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अद्यावतीकरण</a:t>
            </a:r>
            <a:r>
              <a:rPr lang="en-I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करण्यात</a:t>
            </a:r>
            <a:r>
              <a:rPr lang="en-I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आली</a:t>
            </a:r>
            <a:r>
              <a:rPr lang="en-I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आहे</a:t>
            </a:r>
            <a:r>
              <a:rPr lang="en-I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. </a:t>
            </a:r>
            <a:endParaRPr lang="en-IN" sz="16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VOT-Yogesh" pitchFamily="2" charset="0"/>
              <a:cs typeface="DVOT-Yogesh" pitchFamily="2" charset="0"/>
            </a:endParaRPr>
          </a:p>
        </p:txBody>
      </p:sp>
      <p:pic>
        <p:nvPicPr>
          <p:cNvPr id="17" name="Picture 3" descr="C:\Users\abc\OneDrive\Desktop\IMG_20250426_1538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074318" y="990600"/>
            <a:ext cx="3088482" cy="42805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1" name="Group 10"/>
          <p:cNvGrpSpPr/>
          <p:nvPr/>
        </p:nvGrpSpPr>
        <p:grpSpPr>
          <a:xfrm>
            <a:off x="-76200" y="5791200"/>
            <a:ext cx="9220200" cy="1143000"/>
            <a:chOff x="-76200" y="5791200"/>
            <a:chExt cx="9220200" cy="1143000"/>
          </a:xfrm>
        </p:grpSpPr>
        <p:sp>
          <p:nvSpPr>
            <p:cNvPr id="18" name="Rounded Rectangle 17"/>
            <p:cNvSpPr/>
            <p:nvPr/>
          </p:nvSpPr>
          <p:spPr>
            <a:xfrm>
              <a:off x="0" y="6400800"/>
              <a:ext cx="9144000" cy="457200"/>
            </a:xfrm>
            <a:prstGeom prst="roundRect">
              <a:avLst>
                <a:gd name="adj" fmla="val 1083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="" xmlns:a16="http://schemas.microsoft.com/office/drawing/2014/main" id="{29FCAA20-6340-6C01-7312-A07210CC90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76200" y="5791200"/>
              <a:ext cx="1215982" cy="114300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1066800" y="6477000"/>
              <a:ext cx="70866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नोंदणी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व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मुद्रांक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विभाग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,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सह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जिल्हा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निबंधक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वर्ग-1 व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मुद्रांक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जिल्हाधिकारी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,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जालना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.</a:t>
              </a:r>
              <a:endParaRPr lang="en-IN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81000" y="13716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 smtClean="0"/>
              <a:t>जड</a:t>
            </a:r>
            <a:r>
              <a:rPr lang="en-IN" dirty="0" smtClean="0"/>
              <a:t> </a:t>
            </a:r>
            <a:r>
              <a:rPr lang="en-IN" dirty="0" err="1" smtClean="0"/>
              <a:t>वस्तु</a:t>
            </a:r>
            <a:r>
              <a:rPr lang="en-IN" dirty="0" smtClean="0"/>
              <a:t> </a:t>
            </a:r>
            <a:r>
              <a:rPr lang="en-IN" dirty="0" err="1" smtClean="0"/>
              <a:t>संग्रह</a:t>
            </a:r>
            <a:r>
              <a:rPr lang="en-IN" dirty="0" smtClean="0"/>
              <a:t> </a:t>
            </a:r>
            <a:r>
              <a:rPr lang="en-IN" dirty="0" err="1" smtClean="0"/>
              <a:t>नोंदवही</a:t>
            </a:r>
            <a:endParaRPr lang="en-IN" dirty="0" smtClean="0"/>
          </a:p>
          <a:p>
            <a:r>
              <a:rPr lang="en-IN" dirty="0" err="1" smtClean="0"/>
              <a:t>शेवटचे</a:t>
            </a:r>
            <a:r>
              <a:rPr lang="en-IN" dirty="0" smtClean="0"/>
              <a:t> </a:t>
            </a:r>
            <a:r>
              <a:rPr lang="en-IN" dirty="0" err="1" smtClean="0"/>
              <a:t>पान</a:t>
            </a:r>
            <a:endParaRPr lang="en-IN" dirty="0"/>
          </a:p>
        </p:txBody>
      </p:sp>
      <p:sp>
        <p:nvSpPr>
          <p:cNvPr id="23" name="Notched Right Arrow 22"/>
          <p:cNvSpPr/>
          <p:nvPr/>
        </p:nvSpPr>
        <p:spPr>
          <a:xfrm>
            <a:off x="2895600" y="1600200"/>
            <a:ext cx="838200" cy="3048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04800" y="152400"/>
            <a:ext cx="8534400" cy="609600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Rectangle 13"/>
          <p:cNvSpPr/>
          <p:nvPr/>
        </p:nvSpPr>
        <p:spPr>
          <a:xfrm>
            <a:off x="1447800" y="228600"/>
            <a:ext cx="62484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400" b="1" cap="all" dirty="0" smtClean="0">
                <a:ln w="9000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rPr>
              <a:t>ई) </a:t>
            </a:r>
            <a:r>
              <a:rPr lang="en-US" sz="2400" b="1" cap="all" dirty="0" err="1" smtClean="0">
                <a:ln w="9000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rPr>
              <a:t>जुन्या</a:t>
            </a:r>
            <a:r>
              <a:rPr lang="en-US" sz="2400" b="1" cap="all" dirty="0" smtClean="0">
                <a:ln w="9000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rPr>
              <a:t> व </a:t>
            </a:r>
            <a:r>
              <a:rPr lang="en-US" sz="2400" b="1" cap="all" dirty="0" err="1" smtClean="0">
                <a:ln w="9000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rPr>
              <a:t>निरुपयोगी</a:t>
            </a:r>
            <a:r>
              <a:rPr lang="en-US" sz="2400" b="1" cap="all" dirty="0" smtClean="0">
                <a:ln w="9000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400" b="1" cap="all" dirty="0" err="1" smtClean="0">
                <a:ln w="9000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rPr>
              <a:t>जड</a:t>
            </a:r>
            <a:r>
              <a:rPr lang="en-US" sz="2400" b="1" cap="all" dirty="0" smtClean="0">
                <a:ln w="9000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400" b="1" cap="all" dirty="0" err="1" smtClean="0">
                <a:ln w="9000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rPr>
              <a:t>वस्तुंची</a:t>
            </a:r>
            <a:r>
              <a:rPr lang="en-US" sz="2400" b="1" cap="all" dirty="0" smtClean="0">
                <a:ln w="9000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400" b="1" cap="all" dirty="0" err="1" smtClean="0">
                <a:ln w="9000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rPr>
              <a:t>विल्हेवाट</a:t>
            </a:r>
            <a:endParaRPr lang="en-US" sz="2400" b="1" cap="all" dirty="0">
              <a:ln w="9000" cmpd="sng">
                <a:noFill/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DVOT-Yogesh" pitchFamily="2" charset="0"/>
              <a:cs typeface="DVOT-Yogesh" pitchFamily="2" charset="0"/>
            </a:endParaRPr>
          </a:p>
        </p:txBody>
      </p:sp>
      <p:grpSp>
        <p:nvGrpSpPr>
          <p:cNvPr id="2" name="Group 10"/>
          <p:cNvGrpSpPr/>
          <p:nvPr/>
        </p:nvGrpSpPr>
        <p:grpSpPr>
          <a:xfrm>
            <a:off x="-76200" y="5791200"/>
            <a:ext cx="9220200" cy="1143000"/>
            <a:chOff x="-76200" y="5791200"/>
            <a:chExt cx="9220200" cy="1143000"/>
          </a:xfrm>
        </p:grpSpPr>
        <p:sp>
          <p:nvSpPr>
            <p:cNvPr id="18" name="Rounded Rectangle 17"/>
            <p:cNvSpPr/>
            <p:nvPr/>
          </p:nvSpPr>
          <p:spPr>
            <a:xfrm>
              <a:off x="0" y="6400800"/>
              <a:ext cx="9144000" cy="457200"/>
            </a:xfrm>
            <a:prstGeom prst="roundRect">
              <a:avLst>
                <a:gd name="adj" fmla="val 1083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="" xmlns:a16="http://schemas.microsoft.com/office/drawing/2014/main" id="{29FCAA20-6340-6C01-7312-A07210CC90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6200" y="5791200"/>
              <a:ext cx="1215982" cy="114300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1066800" y="6477000"/>
              <a:ext cx="70866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नोंदणी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व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मुद्रांक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विभाग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,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सह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जिल्हा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निबंधक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वर्ग-1 व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मुद्रांक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जिल्हाधिकारी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,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जालना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.</a:t>
              </a:r>
              <a:endParaRPr lang="en-IN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Notched Right Arrow 22"/>
          <p:cNvSpPr/>
          <p:nvPr/>
        </p:nvSpPr>
        <p:spPr>
          <a:xfrm>
            <a:off x="2286000" y="1828800"/>
            <a:ext cx="838200" cy="3048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TextBox 12"/>
          <p:cNvSpPr txBox="1"/>
          <p:nvPr/>
        </p:nvSpPr>
        <p:spPr>
          <a:xfrm>
            <a:off x="381000" y="1524000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err="1" smtClean="0"/>
              <a:t>जुना</a:t>
            </a:r>
            <a:r>
              <a:rPr lang="en-IN" b="1" dirty="0" smtClean="0"/>
              <a:t> </a:t>
            </a:r>
            <a:r>
              <a:rPr lang="en-IN" b="1" dirty="0" err="1" smtClean="0"/>
              <a:t>खराब</a:t>
            </a:r>
            <a:r>
              <a:rPr lang="en-IN" b="1" dirty="0" smtClean="0"/>
              <a:t>, </a:t>
            </a:r>
            <a:r>
              <a:rPr lang="en-IN" b="1" dirty="0" err="1" smtClean="0"/>
              <a:t>मोडकळीस</a:t>
            </a:r>
            <a:r>
              <a:rPr lang="en-IN" b="1" dirty="0" smtClean="0"/>
              <a:t> </a:t>
            </a:r>
            <a:r>
              <a:rPr lang="en-IN" b="1" dirty="0" err="1" smtClean="0"/>
              <a:t>आलेल्या</a:t>
            </a:r>
            <a:r>
              <a:rPr lang="en-IN" b="1" dirty="0" smtClean="0"/>
              <a:t> </a:t>
            </a:r>
            <a:r>
              <a:rPr lang="en-IN" b="1" dirty="0" err="1" smtClean="0"/>
              <a:t>टेबल्यची</a:t>
            </a:r>
            <a:r>
              <a:rPr lang="en-IN" b="1" dirty="0" smtClean="0"/>
              <a:t> </a:t>
            </a:r>
            <a:r>
              <a:rPr lang="en-IN" b="1" dirty="0" err="1" smtClean="0"/>
              <a:t>विल्हेवाट</a:t>
            </a:r>
            <a:r>
              <a:rPr lang="en-IN" b="1" dirty="0" smtClean="0"/>
              <a:t> </a:t>
            </a:r>
            <a:r>
              <a:rPr lang="en-IN" b="1" dirty="0" err="1" smtClean="0"/>
              <a:t>लावण्यात</a:t>
            </a:r>
            <a:r>
              <a:rPr lang="en-IN" b="1" dirty="0" smtClean="0"/>
              <a:t> </a:t>
            </a:r>
            <a:r>
              <a:rPr lang="en-IN" b="1" dirty="0" err="1" smtClean="0"/>
              <a:t>आली</a:t>
            </a:r>
            <a:r>
              <a:rPr lang="en-IN" b="1" dirty="0" smtClean="0"/>
              <a:t>.</a:t>
            </a:r>
            <a:endParaRPr lang="en-IN" b="1" dirty="0"/>
          </a:p>
        </p:txBody>
      </p:sp>
      <p:pic>
        <p:nvPicPr>
          <p:cNvPr id="3075" name="Picture 3" descr="C:\Users\abc\Downloads\WhatsApp Image 2025-04-30 at 4.23.09 PM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143000"/>
            <a:ext cx="5638800" cy="4889766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57200" y="762000"/>
            <a:ext cx="8305800" cy="441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18" name="Picture 3" descr="C:\Users\abc\OneDrive\Pictures\Screenshots\Screenshot (35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05000"/>
            <a:ext cx="4038600" cy="2034712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81000" y="5410200"/>
            <a:ext cx="8534400" cy="914400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लोकशाही</a:t>
            </a:r>
            <a:r>
              <a:rPr lang="en-IN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IN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दिनामधील</a:t>
            </a:r>
            <a:r>
              <a:rPr lang="en-IN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IN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या</a:t>
            </a:r>
            <a:r>
              <a:rPr lang="en-IN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IN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कार्यालयाच्या</a:t>
            </a:r>
            <a:r>
              <a:rPr lang="en-IN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IN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स्तरावरील</a:t>
            </a:r>
            <a:r>
              <a:rPr lang="en-IN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IN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तक्रार</a:t>
            </a:r>
            <a:r>
              <a:rPr lang="en-IN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IN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प्रकरणे</a:t>
            </a:r>
            <a:r>
              <a:rPr lang="en-IN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IN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प्रलंबित</a:t>
            </a:r>
            <a:r>
              <a:rPr lang="en-IN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IN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नसुन</a:t>
            </a:r>
            <a:r>
              <a:rPr lang="en-IN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IN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विहीत</a:t>
            </a:r>
            <a:r>
              <a:rPr lang="en-IN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IN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मुदतीत</a:t>
            </a:r>
            <a:r>
              <a:rPr lang="en-IN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IN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तक्रारीचे</a:t>
            </a:r>
            <a:r>
              <a:rPr lang="en-IN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IN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निवारण</a:t>
            </a:r>
            <a:r>
              <a:rPr lang="en-IN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IN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या</a:t>
            </a:r>
            <a:r>
              <a:rPr lang="en-IN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IN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कार्यालयाकडुन</a:t>
            </a:r>
            <a:r>
              <a:rPr lang="en-IN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IN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करण्यात</a:t>
            </a:r>
            <a:r>
              <a:rPr lang="en-IN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IN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येते</a:t>
            </a:r>
            <a:r>
              <a:rPr lang="en-IN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.</a:t>
            </a:r>
            <a:endParaRPr lang="en-IN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VOT-Yogesh" pitchFamily="2" charset="0"/>
              <a:cs typeface="DVOT-Yogesh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838200"/>
            <a:ext cx="4038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en-IN" sz="1700" b="1" dirty="0" smtClean="0"/>
              <a:t> </a:t>
            </a:r>
            <a:r>
              <a:rPr lang="en-IN" sz="1700" b="1" dirty="0" err="1" smtClean="0"/>
              <a:t>जनतेकडुन</a:t>
            </a:r>
            <a:r>
              <a:rPr lang="en-IN" sz="1700" b="1" dirty="0" smtClean="0"/>
              <a:t>/ </a:t>
            </a:r>
            <a:r>
              <a:rPr lang="en-IN" sz="1700" b="1" dirty="0" err="1" smtClean="0"/>
              <a:t>पक्षकार</a:t>
            </a:r>
            <a:r>
              <a:rPr lang="en-IN" sz="1700" b="1" dirty="0" smtClean="0"/>
              <a:t> </a:t>
            </a:r>
            <a:r>
              <a:rPr lang="en-IN" sz="1700" b="1" dirty="0" err="1" smtClean="0"/>
              <a:t>यांचे</a:t>
            </a:r>
            <a:r>
              <a:rPr lang="en-IN" sz="1700" b="1" dirty="0" smtClean="0"/>
              <a:t> </a:t>
            </a:r>
            <a:r>
              <a:rPr lang="en-IN" sz="1700" b="1" dirty="0" err="1" smtClean="0"/>
              <a:t>कडुन</a:t>
            </a:r>
            <a:r>
              <a:rPr lang="en-IN" sz="1700" b="1" dirty="0" smtClean="0"/>
              <a:t> </a:t>
            </a:r>
            <a:r>
              <a:rPr lang="en-IN" sz="1700" b="1" dirty="0" err="1" smtClean="0"/>
              <a:t>ऑनलाईन</a:t>
            </a:r>
            <a:r>
              <a:rPr lang="en-IN" sz="1700" b="1" dirty="0" smtClean="0"/>
              <a:t> (PG Portal, </a:t>
            </a:r>
            <a:r>
              <a:rPr lang="en-IN" sz="1700" b="1" dirty="0" err="1" smtClean="0"/>
              <a:t>आपले</a:t>
            </a:r>
            <a:r>
              <a:rPr lang="en-IN" sz="1700" b="1" dirty="0" smtClean="0"/>
              <a:t> </a:t>
            </a:r>
            <a:r>
              <a:rPr lang="en-IN" sz="1700" b="1" dirty="0" err="1" smtClean="0"/>
              <a:t>सरकार</a:t>
            </a:r>
            <a:r>
              <a:rPr lang="en-IN" sz="1700" b="1" dirty="0" smtClean="0"/>
              <a:t>, CRM Portal) </a:t>
            </a:r>
            <a:r>
              <a:rPr lang="en-IN" sz="1700" b="1" dirty="0" err="1" smtClean="0"/>
              <a:t>तसेच</a:t>
            </a:r>
            <a:r>
              <a:rPr lang="en-IN" sz="1700" b="1" dirty="0" smtClean="0"/>
              <a:t> </a:t>
            </a:r>
            <a:r>
              <a:rPr lang="en-IN" sz="1700" b="1" dirty="0" err="1" smtClean="0"/>
              <a:t>ऑफलाईन</a:t>
            </a:r>
            <a:r>
              <a:rPr lang="en-IN" sz="1700" b="1" dirty="0" smtClean="0"/>
              <a:t> </a:t>
            </a:r>
            <a:r>
              <a:rPr lang="en-IN" sz="1700" b="1" dirty="0" err="1" smtClean="0"/>
              <a:t>प्रत्यक्ष</a:t>
            </a:r>
            <a:r>
              <a:rPr lang="en-IN" sz="1700" b="1" dirty="0" smtClean="0"/>
              <a:t> </a:t>
            </a:r>
            <a:r>
              <a:rPr lang="en-IN" sz="1700" b="1" dirty="0" err="1" smtClean="0"/>
              <a:t>कार्यालयात</a:t>
            </a:r>
            <a:r>
              <a:rPr lang="en-IN" sz="1700" b="1" dirty="0" smtClean="0"/>
              <a:t> </a:t>
            </a:r>
            <a:r>
              <a:rPr lang="en-IN" sz="1700" b="1" dirty="0" err="1" smtClean="0"/>
              <a:t>प्राप्त</a:t>
            </a:r>
            <a:r>
              <a:rPr lang="en-IN" sz="1700" b="1" dirty="0" smtClean="0"/>
              <a:t> </a:t>
            </a:r>
            <a:r>
              <a:rPr lang="en-IN" sz="1700" b="1" dirty="0" err="1" smtClean="0"/>
              <a:t>तक्रारींचा</a:t>
            </a:r>
            <a:r>
              <a:rPr lang="en-IN" sz="1700" b="1" dirty="0" smtClean="0"/>
              <a:t> </a:t>
            </a:r>
            <a:r>
              <a:rPr lang="en-IN" sz="1700" b="1" dirty="0" err="1" smtClean="0"/>
              <a:t>विहीत</a:t>
            </a:r>
            <a:r>
              <a:rPr lang="en-IN" sz="1700" b="1" dirty="0" smtClean="0"/>
              <a:t> </a:t>
            </a:r>
            <a:r>
              <a:rPr lang="en-IN" sz="1700" b="1" dirty="0" err="1" smtClean="0"/>
              <a:t>मुदतीत</a:t>
            </a:r>
            <a:r>
              <a:rPr lang="en-IN" sz="1700" b="1" dirty="0" smtClean="0"/>
              <a:t> </a:t>
            </a:r>
            <a:r>
              <a:rPr lang="en-IN" sz="1700" b="1" dirty="0" err="1" smtClean="0"/>
              <a:t>निपटारा</a:t>
            </a:r>
            <a:r>
              <a:rPr lang="en-IN" sz="1700" b="1" dirty="0" smtClean="0"/>
              <a:t> </a:t>
            </a:r>
            <a:r>
              <a:rPr lang="en-IN" sz="1700" b="1" dirty="0" err="1" smtClean="0"/>
              <a:t>केला</a:t>
            </a:r>
            <a:r>
              <a:rPr lang="en-IN" sz="1700" b="1" dirty="0" smtClean="0"/>
              <a:t> </a:t>
            </a:r>
            <a:r>
              <a:rPr lang="en-IN" sz="1700" b="1" dirty="0" err="1" smtClean="0"/>
              <a:t>जातो</a:t>
            </a:r>
            <a:r>
              <a:rPr lang="en-IN" sz="1700" b="1" dirty="0" smtClean="0"/>
              <a:t>.</a:t>
            </a:r>
          </a:p>
        </p:txBody>
      </p:sp>
      <p:pic>
        <p:nvPicPr>
          <p:cNvPr id="16" name="Picture 2" descr="C:\Users\abc\OneDrive\Pictures\Screenshots\Screenshot (36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667000"/>
            <a:ext cx="4038600" cy="2057400"/>
          </a:xfrm>
          <a:prstGeom prst="rect">
            <a:avLst/>
          </a:prstGeom>
          <a:noFill/>
        </p:spPr>
      </p:pic>
      <p:pic>
        <p:nvPicPr>
          <p:cNvPr id="17" name="Picture 4" descr="C:\Users\abc\OneDrive\Pictures\Screenshots\Screenshot (37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050" y="3246238"/>
            <a:ext cx="4012550" cy="2011562"/>
          </a:xfrm>
          <a:prstGeom prst="rect">
            <a:avLst/>
          </a:prstGeom>
          <a:noFill/>
        </p:spPr>
      </p:pic>
      <p:grpSp>
        <p:nvGrpSpPr>
          <p:cNvPr id="11" name="Group 10"/>
          <p:cNvGrpSpPr/>
          <p:nvPr/>
        </p:nvGrpSpPr>
        <p:grpSpPr>
          <a:xfrm>
            <a:off x="-76200" y="5791200"/>
            <a:ext cx="9220200" cy="1143000"/>
            <a:chOff x="-76200" y="5791200"/>
            <a:chExt cx="9220200" cy="1143000"/>
          </a:xfrm>
        </p:grpSpPr>
        <p:sp>
          <p:nvSpPr>
            <p:cNvPr id="12" name="Rounded Rectangle 11"/>
            <p:cNvSpPr/>
            <p:nvPr/>
          </p:nvSpPr>
          <p:spPr>
            <a:xfrm>
              <a:off x="0" y="6400800"/>
              <a:ext cx="9144000" cy="457200"/>
            </a:xfrm>
            <a:prstGeom prst="roundRect">
              <a:avLst>
                <a:gd name="adj" fmla="val 1083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="" xmlns:a16="http://schemas.microsoft.com/office/drawing/2014/main" id="{29FCAA20-6340-6C01-7312-A07210CC90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76200" y="5791200"/>
              <a:ext cx="1215982" cy="1143000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1066800" y="6477000"/>
              <a:ext cx="70866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नोंदणी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व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मुद्रांक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विभाग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,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सह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जिल्हा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निबंधक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वर्ग-1 व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मुद्रांक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जिल्हाधिकारी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,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जालना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.</a:t>
              </a:r>
              <a:endParaRPr lang="en-IN" sz="14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381000" y="3962400"/>
          <a:ext cx="8534400" cy="1427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6880"/>
                <a:gridCol w="1706880"/>
                <a:gridCol w="1706880"/>
                <a:gridCol w="1706880"/>
                <a:gridCol w="1706880"/>
              </a:tblGrid>
              <a:tr h="447040">
                <a:tc gridSpan="5">
                  <a:txBody>
                    <a:bodyPr/>
                    <a:lstStyle/>
                    <a:p>
                      <a:pPr algn="ctr"/>
                      <a:r>
                        <a:rPr lang="en-IN" sz="1700" dirty="0" err="1" smtClean="0"/>
                        <a:t>आपले</a:t>
                      </a:r>
                      <a:r>
                        <a:rPr lang="en-IN" sz="1700" baseline="0" dirty="0" smtClean="0"/>
                        <a:t> </a:t>
                      </a:r>
                      <a:r>
                        <a:rPr lang="en-IN" sz="1700" baseline="0" dirty="0" err="1" smtClean="0"/>
                        <a:t>सरकार</a:t>
                      </a:r>
                      <a:r>
                        <a:rPr lang="en-IN" sz="1700" baseline="0" dirty="0" smtClean="0"/>
                        <a:t> </a:t>
                      </a:r>
                      <a:r>
                        <a:rPr lang="en-IN" sz="1700" baseline="0" dirty="0" err="1" smtClean="0"/>
                        <a:t>पोर्टल</a:t>
                      </a:r>
                      <a:r>
                        <a:rPr lang="en-IN" sz="1700" baseline="0" dirty="0" smtClean="0"/>
                        <a:t> </a:t>
                      </a:r>
                      <a:r>
                        <a:rPr lang="en-IN" sz="1700" baseline="0" dirty="0" err="1" smtClean="0"/>
                        <a:t>तक्रार</a:t>
                      </a:r>
                      <a:r>
                        <a:rPr lang="en-IN" sz="1700" baseline="0" dirty="0" smtClean="0"/>
                        <a:t> </a:t>
                      </a:r>
                      <a:r>
                        <a:rPr lang="en-IN" sz="1700" baseline="0" dirty="0" err="1" smtClean="0"/>
                        <a:t>कालावधी</a:t>
                      </a:r>
                      <a:r>
                        <a:rPr lang="en-IN" sz="1700" baseline="0" dirty="0" smtClean="0"/>
                        <a:t> दि.01/04/2024 </a:t>
                      </a:r>
                      <a:r>
                        <a:rPr lang="en-IN" sz="1700" baseline="0" dirty="0" err="1" smtClean="0"/>
                        <a:t>ते</a:t>
                      </a:r>
                      <a:r>
                        <a:rPr lang="en-IN" sz="1700" baseline="0" dirty="0" smtClean="0"/>
                        <a:t> 31/03/2025</a:t>
                      </a:r>
                      <a:endParaRPr lang="en-IN" sz="17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1700" dirty="0" err="1" smtClean="0"/>
                        <a:t>सेवा</a:t>
                      </a:r>
                      <a:r>
                        <a:rPr lang="en-IN" sz="1700" dirty="0" smtClean="0"/>
                        <a:t> </a:t>
                      </a:r>
                      <a:r>
                        <a:rPr lang="en-IN" sz="1700" dirty="0" err="1" smtClean="0"/>
                        <a:t>प्रकार</a:t>
                      </a:r>
                      <a:endParaRPr lang="en-IN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700" dirty="0" err="1" smtClean="0"/>
                        <a:t>एकुण</a:t>
                      </a:r>
                      <a:r>
                        <a:rPr lang="en-IN" sz="1700" baseline="0" dirty="0" smtClean="0"/>
                        <a:t> </a:t>
                      </a:r>
                      <a:r>
                        <a:rPr lang="en-IN" sz="1700" baseline="0" dirty="0" err="1" smtClean="0"/>
                        <a:t>प्राप्त</a:t>
                      </a:r>
                      <a:r>
                        <a:rPr lang="en-IN" sz="1700" baseline="0" dirty="0" smtClean="0"/>
                        <a:t> </a:t>
                      </a:r>
                      <a:r>
                        <a:rPr lang="en-IN" sz="1700" baseline="0" dirty="0" err="1" smtClean="0"/>
                        <a:t>प्रकरण</a:t>
                      </a:r>
                      <a:r>
                        <a:rPr lang="en-IN" sz="1700" baseline="0" dirty="0" smtClean="0"/>
                        <a:t> </a:t>
                      </a:r>
                      <a:r>
                        <a:rPr lang="en-IN" sz="1700" baseline="0" dirty="0" err="1" smtClean="0"/>
                        <a:t>संख्या</a:t>
                      </a:r>
                      <a:endParaRPr lang="en-IN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700" dirty="0" err="1" smtClean="0"/>
                        <a:t>एकुण</a:t>
                      </a:r>
                      <a:r>
                        <a:rPr lang="en-IN" sz="1700" baseline="0" dirty="0" smtClean="0"/>
                        <a:t> </a:t>
                      </a:r>
                      <a:r>
                        <a:rPr lang="en-IN" sz="1700" baseline="0" dirty="0" err="1" smtClean="0"/>
                        <a:t>निकाली</a:t>
                      </a:r>
                      <a:endParaRPr lang="en-IN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700" dirty="0" err="1" smtClean="0"/>
                        <a:t>एकुण</a:t>
                      </a:r>
                      <a:r>
                        <a:rPr lang="en-IN" sz="1700" baseline="0" dirty="0" smtClean="0"/>
                        <a:t> </a:t>
                      </a:r>
                      <a:r>
                        <a:rPr lang="en-IN" sz="1700" baseline="0" dirty="0" err="1" smtClean="0"/>
                        <a:t>प्रलंबित</a:t>
                      </a:r>
                      <a:endParaRPr lang="en-IN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700" dirty="0" err="1" smtClean="0"/>
                        <a:t>टक्केवारी</a:t>
                      </a:r>
                      <a:endParaRPr lang="en-IN" sz="17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1700" dirty="0" err="1" smtClean="0"/>
                        <a:t>तक्रार</a:t>
                      </a:r>
                      <a:endParaRPr lang="en-IN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700" dirty="0" smtClean="0"/>
                        <a:t>14</a:t>
                      </a:r>
                      <a:endParaRPr lang="en-IN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700" dirty="0" smtClean="0"/>
                        <a:t>14</a:t>
                      </a:r>
                      <a:endParaRPr lang="en-IN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700" dirty="0" smtClean="0"/>
                        <a:t>00</a:t>
                      </a:r>
                      <a:endParaRPr lang="en-IN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700" dirty="0" smtClean="0"/>
                        <a:t>100% </a:t>
                      </a:r>
                      <a:endParaRPr lang="en-IN" sz="17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1" name="Picture 3" descr="C:\Users\abc\Downloads\WhatsApp Image 2025-04-29 at 4.00.59 PM.jpeg"/>
          <p:cNvPicPr>
            <a:picLocks noChangeAspect="1" noChangeArrowheads="1"/>
          </p:cNvPicPr>
          <p:nvPr/>
        </p:nvPicPr>
        <p:blipFill>
          <a:blip r:embed="rId6" cstate="print"/>
          <a:srcRect r="191" b="22519"/>
          <a:stretch>
            <a:fillRect/>
          </a:stretch>
        </p:blipFill>
        <p:spPr bwMode="auto">
          <a:xfrm>
            <a:off x="4953000" y="708298"/>
            <a:ext cx="3886200" cy="32316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9" name="Rectangle 18"/>
          <p:cNvSpPr/>
          <p:nvPr/>
        </p:nvSpPr>
        <p:spPr>
          <a:xfrm>
            <a:off x="457200" y="152400"/>
            <a:ext cx="8458200" cy="685800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Rectangle 19"/>
          <p:cNvSpPr/>
          <p:nvPr/>
        </p:nvSpPr>
        <p:spPr>
          <a:xfrm>
            <a:off x="228600" y="253425"/>
            <a:ext cx="85344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rPr>
              <a:t>4.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rPr>
              <a:t>तक्रार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rPr>
              <a:t>निवारण</a:t>
            </a:r>
            <a:endParaRPr lang="en-US" sz="3200" b="1" cap="all" dirty="0">
              <a:ln w="0"/>
              <a:solidFill>
                <a:schemeClr val="tx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DVOT-Yogesh" pitchFamily="2" charset="0"/>
              <a:cs typeface="DVOT-Yogesh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86400" y="34290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नागरिकांना</a:t>
            </a:r>
            <a:r>
              <a:rPr lang="en-IN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N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भेटण्यासाठी</a:t>
            </a:r>
            <a:r>
              <a:rPr lang="en-IN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ची</a:t>
            </a:r>
            <a:r>
              <a:rPr lang="en-IN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N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वेळ</a:t>
            </a:r>
            <a:r>
              <a:rPr lang="en-IN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N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निश्चित</a:t>
            </a:r>
            <a:r>
              <a:rPr lang="en-IN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N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करण्यात</a:t>
            </a:r>
            <a:r>
              <a:rPr lang="en-IN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N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आलेली</a:t>
            </a:r>
            <a:r>
              <a:rPr lang="en-IN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N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आहे</a:t>
            </a:r>
            <a:r>
              <a:rPr lang="en-IN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IN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bc\OneDrive\Desktop\IMG_20250430_142716.jpg"/>
          <p:cNvPicPr>
            <a:picLocks noChangeAspect="1" noChangeArrowheads="1"/>
          </p:cNvPicPr>
          <p:nvPr/>
        </p:nvPicPr>
        <p:blipFill>
          <a:blip r:embed="rId2" cstate="print"/>
          <a:srcRect r="9375" b="21875"/>
          <a:stretch>
            <a:fillRect/>
          </a:stretch>
        </p:blipFill>
        <p:spPr bwMode="auto">
          <a:xfrm>
            <a:off x="558800" y="4267200"/>
            <a:ext cx="3708400" cy="1981200"/>
          </a:xfrm>
          <a:prstGeom prst="rect">
            <a:avLst/>
          </a:prstGeom>
          <a:ln w="1905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Rounded Rectangle 17"/>
          <p:cNvSpPr/>
          <p:nvPr/>
        </p:nvSpPr>
        <p:spPr>
          <a:xfrm>
            <a:off x="4724400" y="1066800"/>
            <a:ext cx="4114800" cy="990600"/>
          </a:xfrm>
          <a:prstGeom prst="roundRect">
            <a:avLst>
              <a:gd name="adj" fmla="val 0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ounded Rectangle 11"/>
          <p:cNvSpPr/>
          <p:nvPr/>
        </p:nvSpPr>
        <p:spPr>
          <a:xfrm>
            <a:off x="457200" y="1066800"/>
            <a:ext cx="3810000" cy="990600"/>
          </a:xfrm>
          <a:prstGeom prst="roundRect">
            <a:avLst>
              <a:gd name="adj" fmla="val 0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ectangle 12"/>
          <p:cNvSpPr/>
          <p:nvPr/>
        </p:nvSpPr>
        <p:spPr>
          <a:xfrm>
            <a:off x="381000" y="1226403"/>
            <a:ext cx="38862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DVOT-Yogesh" pitchFamily="2" charset="0"/>
                <a:cs typeface="DVOT-Yogesh" pitchFamily="2" charset="0"/>
              </a:rPr>
              <a:t>अभ्यागतासाठी</a:t>
            </a:r>
            <a:r>
              <a:rPr lang="en-US" sz="20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DVOT-Yogesh" pitchFamily="2" charset="0"/>
                <a:cs typeface="DVOT-Yogesh" pitchFamily="2" charset="0"/>
              </a:rPr>
              <a:t>स्वच्छ</a:t>
            </a:r>
            <a:r>
              <a:rPr lang="en-US" sz="20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DVOT-Yogesh" pitchFamily="2" charset="0"/>
                <a:cs typeface="DVOT-Yogesh" pitchFamily="2" charset="0"/>
              </a:rPr>
              <a:t>पिण्याच्या</a:t>
            </a:r>
            <a:r>
              <a:rPr lang="en-US" sz="20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DVOT-Yogesh" pitchFamily="2" charset="0"/>
                <a:cs typeface="DVOT-Yogesh" pitchFamily="2" charset="0"/>
              </a:rPr>
              <a:t>पाण्याची</a:t>
            </a:r>
            <a:r>
              <a:rPr lang="en-US" sz="20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DVOT-Yogesh" pitchFamily="2" charset="0"/>
                <a:cs typeface="DVOT-Yogesh" pitchFamily="2" charset="0"/>
              </a:rPr>
              <a:t>व्यवस्था</a:t>
            </a:r>
            <a:r>
              <a:rPr lang="en-US" sz="20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DVOT-Yogesh" pitchFamily="2" charset="0"/>
                <a:cs typeface="DVOT-Yogesh" pitchFamily="2" charset="0"/>
              </a:rPr>
              <a:t> व</a:t>
            </a:r>
            <a:r>
              <a:rPr lang="en-US" sz="20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DVOT-Yogesh" pitchFamily="2" charset="0"/>
                <a:cs typeface="DVOT-Yogesh" pitchFamily="2" charset="0"/>
              </a:rPr>
              <a:t>बैठक</a:t>
            </a:r>
            <a:r>
              <a:rPr lang="en-US" sz="20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DVOT-Yogesh" pitchFamily="2" charset="0"/>
                <a:cs typeface="DVOT-Yogesh" pitchFamily="2" charset="0"/>
              </a:rPr>
              <a:t>व्यवस्था</a:t>
            </a:r>
            <a:endParaRPr lang="en-US" sz="2000" b="1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DVOT-Yogesh" pitchFamily="2" charset="0"/>
              <a:cs typeface="DVOT-Yogesh" pitchFamily="2" charset="0"/>
            </a:endParaRPr>
          </a:p>
        </p:txBody>
      </p:sp>
      <p:pic>
        <p:nvPicPr>
          <p:cNvPr id="24" name="Picture 2" descr="C:\Users\abc\Downloads\WhatsApp Image 2025-04-24 at 11.06.42 AM.jpeg"/>
          <p:cNvPicPr>
            <a:picLocks noChangeAspect="1" noChangeArrowheads="1"/>
          </p:cNvPicPr>
          <p:nvPr/>
        </p:nvPicPr>
        <p:blipFill>
          <a:blip r:embed="rId3" cstate="print"/>
          <a:srcRect l="10638" t="5692" r="4255" b="3230"/>
          <a:stretch>
            <a:fillRect/>
          </a:stretch>
        </p:blipFill>
        <p:spPr bwMode="auto">
          <a:xfrm>
            <a:off x="533400" y="2169694"/>
            <a:ext cx="3733800" cy="1945106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Rectangle 24"/>
          <p:cNvSpPr/>
          <p:nvPr/>
        </p:nvSpPr>
        <p:spPr>
          <a:xfrm>
            <a:off x="457200" y="152400"/>
            <a:ext cx="8382000" cy="762000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" name="Rectangle 25"/>
          <p:cNvSpPr/>
          <p:nvPr/>
        </p:nvSpPr>
        <p:spPr>
          <a:xfrm>
            <a:off x="2362200" y="304800"/>
            <a:ext cx="4572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rPr>
              <a:t>5.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rPr>
              <a:t>कार्यालयीन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rPr>
              <a:t>सोई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rPr>
              <a:t>सुविधा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DVOT-Yogesh" pitchFamily="2" charset="0"/>
              <a:cs typeface="DVOT-Yogesh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724400" y="2209800"/>
            <a:ext cx="4267200" cy="396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8" name="Picture 2" descr="C:\Users\abc\OneDrive\Desktop\IMG_20250426_1623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2133600"/>
            <a:ext cx="4096193" cy="4038601"/>
          </a:xfrm>
          <a:prstGeom prst="rect">
            <a:avLst/>
          </a:prstGeom>
          <a:ln w="19050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4724400" y="1273314"/>
            <a:ext cx="4267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DVOT-Yogesh" pitchFamily="2" charset="0"/>
                <a:cs typeface="DVOT-Yogesh" pitchFamily="2" charset="0"/>
              </a:rPr>
              <a:t>कर्मचारी</a:t>
            </a:r>
            <a:r>
              <a:rPr lang="en-US" sz="20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DVOT-Yogesh" pitchFamily="2" charset="0"/>
                <a:cs typeface="DVOT-Yogesh" pitchFamily="2" charset="0"/>
              </a:rPr>
              <a:t> व </a:t>
            </a:r>
            <a:r>
              <a:rPr lang="en-US" sz="2000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DVOT-Yogesh" pitchFamily="2" charset="0"/>
                <a:cs typeface="DVOT-Yogesh" pitchFamily="2" charset="0"/>
              </a:rPr>
              <a:t>अभ्यंगतासाठी</a:t>
            </a:r>
            <a:r>
              <a:rPr lang="en-US" sz="20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DVOT-Yogesh" pitchFamily="2" charset="0"/>
                <a:cs typeface="DVOT-Yogesh" pitchFamily="2" charset="0"/>
              </a:rPr>
              <a:t>स्वच्छता</a:t>
            </a:r>
            <a:r>
              <a:rPr lang="en-US" sz="20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DVOT-Yogesh" pitchFamily="2" charset="0"/>
                <a:cs typeface="DVOT-Yogesh" pitchFamily="2" charset="0"/>
              </a:rPr>
              <a:t> व </a:t>
            </a:r>
          </a:p>
          <a:p>
            <a:pPr algn="ctr"/>
            <a:r>
              <a:rPr lang="en-US" sz="2000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DVOT-Yogesh" pitchFamily="2" charset="0"/>
                <a:cs typeface="DVOT-Yogesh" pitchFamily="2" charset="0"/>
              </a:rPr>
              <a:t>प्रसाधन</a:t>
            </a:r>
            <a:r>
              <a:rPr lang="en-US" sz="20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DVOT-Yogesh" pitchFamily="2" charset="0"/>
                <a:cs typeface="DVOT-Yogesh" pitchFamily="2" charset="0"/>
              </a:rPr>
              <a:t>गृहाची</a:t>
            </a:r>
            <a:r>
              <a:rPr lang="en-US" sz="20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DVOT-Yogesh" pitchFamily="2" charset="0"/>
                <a:cs typeface="DVOT-Yogesh" pitchFamily="2" charset="0"/>
              </a:rPr>
              <a:t>व्यवस्था</a:t>
            </a:r>
            <a:endParaRPr lang="en-US" sz="2000" b="1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DVOT-Yogesh" pitchFamily="2" charset="0"/>
              <a:cs typeface="DVOT-Yogesh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76200" y="5791200"/>
            <a:ext cx="9220200" cy="1143000"/>
            <a:chOff x="-76200" y="5791200"/>
            <a:chExt cx="9220200" cy="1143000"/>
          </a:xfrm>
        </p:grpSpPr>
        <p:sp>
          <p:nvSpPr>
            <p:cNvPr id="16" name="Rounded Rectangle 15"/>
            <p:cNvSpPr/>
            <p:nvPr/>
          </p:nvSpPr>
          <p:spPr>
            <a:xfrm>
              <a:off x="0" y="6400800"/>
              <a:ext cx="9144000" cy="457200"/>
            </a:xfrm>
            <a:prstGeom prst="roundRect">
              <a:avLst>
                <a:gd name="adj" fmla="val 1083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="" xmlns:a16="http://schemas.microsoft.com/office/drawing/2014/main" id="{29FCAA20-6340-6C01-7312-A07210CC90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76200" y="5791200"/>
              <a:ext cx="1215982" cy="11430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1066800" y="6477000"/>
              <a:ext cx="70866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नोंदणी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व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मुद्रांक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विभाग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,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सह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जिल्हा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निबंधक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वर्ग-1 व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मुद्रांक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जिल्हाधिकारी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,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जालना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.</a:t>
              </a:r>
              <a:endParaRPr lang="en-IN" sz="14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914400"/>
            <a:ext cx="8305800" cy="762000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ectangle 12"/>
          <p:cNvSpPr/>
          <p:nvPr/>
        </p:nvSpPr>
        <p:spPr>
          <a:xfrm>
            <a:off x="381000" y="990600"/>
            <a:ext cx="81534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कार्यालयामध्ये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सुव्यवस्थीत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नामफलक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दिशा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दर्शक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फलक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लावणे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व </a:t>
            </a:r>
            <a:r>
              <a:rPr lang="en-US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कार्यालयाचे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सौंदर्यीकरण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</a:p>
          <a:p>
            <a:pPr algn="ctr"/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DVOT-Yogesh" pitchFamily="2" charset="0"/>
              <a:cs typeface="DVOT-Yogesh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800" y="76200"/>
            <a:ext cx="8305800" cy="762000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Rectangle 14"/>
          <p:cNvSpPr/>
          <p:nvPr/>
        </p:nvSpPr>
        <p:spPr>
          <a:xfrm>
            <a:off x="304800" y="268069"/>
            <a:ext cx="85344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rPr>
              <a:t>कार्यालयाचे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rPr>
              <a:t>सौंदर्यीकरण</a:t>
            </a: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DVOT-Yogesh" pitchFamily="2" charset="0"/>
              <a:cs typeface="DVOT-Yogesh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4800" y="1676400"/>
            <a:ext cx="8305800" cy="4343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0" name="Picture 2" descr="C:\Users\abc\Downloads\WhatsApp Image 2025-04-29 at 10.40.45 AM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962400"/>
            <a:ext cx="3962400" cy="1981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21" name="Group 20"/>
          <p:cNvGrpSpPr/>
          <p:nvPr/>
        </p:nvGrpSpPr>
        <p:grpSpPr>
          <a:xfrm>
            <a:off x="4495800" y="1752600"/>
            <a:ext cx="4038600" cy="2104486"/>
            <a:chOff x="-609600" y="228600"/>
            <a:chExt cx="11811000" cy="6295486"/>
          </a:xfrm>
        </p:grpSpPr>
        <p:pic>
          <p:nvPicPr>
            <p:cNvPr id="23" name="Picture 22" descr="C:\Users\abc\Downloads\WhatsApp Image 2025-04-29 at 10.40.28 AM.jpe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609600" y="228600"/>
              <a:ext cx="11811000" cy="629548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24" name="Picture 2" descr="C:\Users\abc\OneDrive\Desktop\111.jpg"/>
            <p:cNvPicPr>
              <a:picLocks noChangeAspect="1" noChangeArrowheads="1"/>
            </p:cNvPicPr>
            <p:nvPr/>
          </p:nvPicPr>
          <p:blipFill>
            <a:blip r:embed="rId4" cstate="print"/>
            <a:srcRect l="14500" t="2889" r="14500" b="2889"/>
            <a:stretch>
              <a:fillRect/>
            </a:stretch>
          </p:blipFill>
          <p:spPr bwMode="auto">
            <a:xfrm rot="160006">
              <a:off x="5894063" y="2067842"/>
              <a:ext cx="725396" cy="541494"/>
            </a:xfrm>
            <a:prstGeom prst="rect">
              <a:avLst/>
            </a:prstGeom>
            <a:noFill/>
          </p:spPr>
        </p:pic>
      </p:grpSp>
      <p:pic>
        <p:nvPicPr>
          <p:cNvPr id="26" name="Picture 4" descr="C:\Users\abc\Downloads\WhatsApp Image 2025-04-29 at 10.40.46 AM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3962400"/>
            <a:ext cx="4038600" cy="1981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7" name="Rectangle 16"/>
          <p:cNvSpPr/>
          <p:nvPr/>
        </p:nvSpPr>
        <p:spPr>
          <a:xfrm>
            <a:off x="914400" y="6019800"/>
            <a:ext cx="83058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कार्यालयाची</a:t>
            </a:r>
            <a:r>
              <a:rPr lang="en-IN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रंगरंगोटी</a:t>
            </a:r>
            <a:r>
              <a:rPr lang="en-IN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करुन</a:t>
            </a:r>
            <a:r>
              <a:rPr lang="en-IN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नामफलक</a:t>
            </a:r>
            <a:r>
              <a:rPr lang="en-IN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, </a:t>
            </a:r>
            <a:r>
              <a:rPr lang="en-IN" sz="1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दिशा</a:t>
            </a:r>
            <a:r>
              <a:rPr lang="en-IN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दर्शक</a:t>
            </a:r>
            <a:r>
              <a:rPr lang="en-IN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फलक</a:t>
            </a:r>
            <a:r>
              <a:rPr lang="en-IN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लावले</a:t>
            </a:r>
            <a:r>
              <a:rPr lang="en-IN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आहे</a:t>
            </a:r>
            <a:r>
              <a:rPr lang="en-IN" sz="1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त</a:t>
            </a:r>
            <a:r>
              <a:rPr lang="en-IN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व </a:t>
            </a:r>
            <a:r>
              <a:rPr lang="en-IN" sz="1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कार्यालयाचे</a:t>
            </a:r>
            <a:r>
              <a:rPr lang="en-IN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सौंदर्यीकरण</a:t>
            </a:r>
            <a:r>
              <a:rPr lang="en-IN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केले</a:t>
            </a:r>
            <a:r>
              <a:rPr lang="en-IN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आहे</a:t>
            </a:r>
            <a:r>
              <a:rPr lang="en-IN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.</a:t>
            </a:r>
            <a:endParaRPr lang="en-IN" sz="14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VOT-Yogesh" pitchFamily="2" charset="0"/>
              <a:cs typeface="DVOT-Yogesh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76200" y="5791200"/>
            <a:ext cx="9220200" cy="1143000"/>
            <a:chOff x="-76200" y="5791200"/>
            <a:chExt cx="9220200" cy="1143000"/>
          </a:xfrm>
        </p:grpSpPr>
        <p:sp>
          <p:nvSpPr>
            <p:cNvPr id="18" name="Rounded Rectangle 17"/>
            <p:cNvSpPr/>
            <p:nvPr/>
          </p:nvSpPr>
          <p:spPr>
            <a:xfrm>
              <a:off x="0" y="6400800"/>
              <a:ext cx="9144000" cy="457200"/>
            </a:xfrm>
            <a:prstGeom prst="roundRect">
              <a:avLst>
                <a:gd name="adj" fmla="val 1083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="" xmlns:a16="http://schemas.microsoft.com/office/drawing/2014/main" id="{29FCAA20-6340-6C01-7312-A07210CC90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76200" y="5791200"/>
              <a:ext cx="1215982" cy="1143000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1066800" y="6477000"/>
              <a:ext cx="70866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नोंदणी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व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मुद्रांक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विभाग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,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सह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जिल्हा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निबंधक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वर्ग-1 व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मुद्रांक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जिल्हाधिकारी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,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जालना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.</a:t>
              </a:r>
              <a:endParaRPr lang="en-IN" sz="1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6146" name="Picture 2" descr="C:\Users\abc\Downloads\WhatsApp Image 2025-04-30 at 4.53.23 PM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1752600"/>
            <a:ext cx="4038600" cy="2133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52400" y="990600"/>
            <a:ext cx="8763000" cy="685800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ectangle 12"/>
          <p:cNvSpPr/>
          <p:nvPr/>
        </p:nvSpPr>
        <p:spPr>
          <a:xfrm>
            <a:off x="76200" y="1066800"/>
            <a:ext cx="8763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सह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US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दुय्यम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US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निबंधक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वर्ग-2 व </a:t>
            </a:r>
            <a:r>
              <a:rPr lang="en-US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सर्व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US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दुय्यम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US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निबंधक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श्रेणी-1 </a:t>
            </a:r>
            <a:r>
              <a:rPr lang="en-US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कार्यालयांची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US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अभिलेख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US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निंदणीकरण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US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पाहणी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US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करुन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US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सुचना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US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दिल्या</a:t>
            </a:r>
            <a:endParaRPr lang="en-US" b="1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DVOT-Yogesh" pitchFamily="2" charset="0"/>
              <a:cs typeface="DVOT-Yogesh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" y="152400"/>
            <a:ext cx="8763000" cy="762000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Rectangle 14"/>
          <p:cNvSpPr/>
          <p:nvPr/>
        </p:nvSpPr>
        <p:spPr>
          <a:xfrm>
            <a:off x="2209800" y="329625"/>
            <a:ext cx="47244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rPr>
              <a:t>6.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rPr>
              <a:t>क्षेत्रीय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rPr>
              <a:t>कार्यालयांना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rPr>
              <a:t>भेटी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DVOT-Yogesh" pitchFamily="2" charset="0"/>
              <a:cs typeface="DVOT-Yogesh" pitchFamily="2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 t="24528"/>
          <a:stretch>
            <a:fillRect/>
          </a:stretch>
        </p:blipFill>
        <p:spPr bwMode="auto">
          <a:xfrm>
            <a:off x="4343400" y="1981200"/>
            <a:ext cx="4572000" cy="3124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1" name="Rounded Rectangle 10"/>
          <p:cNvSpPr/>
          <p:nvPr/>
        </p:nvSpPr>
        <p:spPr>
          <a:xfrm>
            <a:off x="152400" y="5257800"/>
            <a:ext cx="4038600" cy="685800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Rectangle 16"/>
          <p:cNvSpPr/>
          <p:nvPr/>
        </p:nvSpPr>
        <p:spPr>
          <a:xfrm>
            <a:off x="609600" y="5181600"/>
            <a:ext cx="3048000" cy="7848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US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दुय्यम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US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निबंधक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श्रेणी-1 </a:t>
            </a:r>
          </a:p>
          <a:p>
            <a:pPr algn="ctr"/>
            <a:r>
              <a:rPr lang="en-US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कार्यालय,बदनापूर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endParaRPr lang="en-US" b="1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DVOT-Yogesh" pitchFamily="2" charset="0"/>
              <a:cs typeface="DVOT-Yogesh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343400" y="5257800"/>
            <a:ext cx="4572000" cy="685800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Rectangle 20"/>
          <p:cNvSpPr/>
          <p:nvPr/>
        </p:nvSpPr>
        <p:spPr>
          <a:xfrm>
            <a:off x="4800600" y="5181600"/>
            <a:ext cx="3048000" cy="7848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US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दुय्यम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US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निबंधक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श्रेणी-1 </a:t>
            </a:r>
          </a:p>
          <a:p>
            <a:pPr algn="ctr"/>
            <a:r>
              <a:rPr lang="en-US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कार्यालय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, </a:t>
            </a:r>
            <a:r>
              <a:rPr lang="en-US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परतुर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endParaRPr lang="en-US" b="1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DVOT-Yogesh" pitchFamily="2" charset="0"/>
              <a:cs typeface="DVOT-Yogesh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76200" y="5791200"/>
            <a:ext cx="9220200" cy="1143000"/>
            <a:chOff x="-76200" y="5791200"/>
            <a:chExt cx="9220200" cy="1143000"/>
          </a:xfrm>
        </p:grpSpPr>
        <p:sp>
          <p:nvSpPr>
            <p:cNvPr id="19" name="Rounded Rectangle 18"/>
            <p:cNvSpPr/>
            <p:nvPr/>
          </p:nvSpPr>
          <p:spPr>
            <a:xfrm>
              <a:off x="0" y="6400800"/>
              <a:ext cx="9144000" cy="457200"/>
            </a:xfrm>
            <a:prstGeom prst="roundRect">
              <a:avLst>
                <a:gd name="adj" fmla="val 1083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="" xmlns:a16="http://schemas.microsoft.com/office/drawing/2014/main" id="{29FCAA20-6340-6C01-7312-A07210CC90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76200" y="5791200"/>
              <a:ext cx="1215982" cy="1143000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1066800" y="6477000"/>
              <a:ext cx="70866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नोंदणी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व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मुद्रांक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विभाग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,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सह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जिल्हा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निबंधक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वर्ग-1 व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मुद्रांक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जिल्हाधिकारी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,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जालना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.</a:t>
              </a:r>
              <a:endParaRPr lang="en-IN" sz="1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4098" name="Picture 2" descr="C:\Users\abc\Downloads\WhatsApp Image 2025-04-28 at 3.27.41 PM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7752" y="1981200"/>
            <a:ext cx="4064952" cy="3124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990600"/>
            <a:ext cx="8763000" cy="914400"/>
          </a:xfrm>
          <a:prstGeom prst="roundRect">
            <a:avLst>
              <a:gd name="adj" fmla="val 1083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ectangle 12"/>
          <p:cNvSpPr/>
          <p:nvPr/>
        </p:nvSpPr>
        <p:spPr>
          <a:xfrm>
            <a:off x="381000" y="1150203"/>
            <a:ext cx="83058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ई-</a:t>
            </a:r>
            <a:r>
              <a:rPr lang="en-US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ऑफिस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US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प्रणालीबाबत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US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सर्व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US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कर्मचाऱ्यांचे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US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शासकीय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ई-</a:t>
            </a:r>
            <a:r>
              <a:rPr lang="en-US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मेल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US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आयडी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US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अदयावत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 </a:t>
            </a:r>
            <a:r>
              <a:rPr lang="en-US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करण्यात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US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आले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US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आहे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US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तसेच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ई-</a:t>
            </a:r>
            <a:r>
              <a:rPr lang="en-US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ऑफिस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US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प्रणालीवर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US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कामकाज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US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तयारी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US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प्रशिक्षण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US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पुर्ण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US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झाले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US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आहे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.</a:t>
            </a:r>
            <a:endParaRPr lang="en-US" b="1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DVOT-Yogesh" pitchFamily="2" charset="0"/>
              <a:cs typeface="DVOT-Yogesh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28600" y="2133600"/>
            <a:ext cx="8763000" cy="3352800"/>
            <a:chOff x="228600" y="1905000"/>
            <a:chExt cx="8763000" cy="3352800"/>
          </a:xfrm>
        </p:grpSpPr>
        <p:sp>
          <p:nvSpPr>
            <p:cNvPr id="22" name="Rectangle 21"/>
            <p:cNvSpPr/>
            <p:nvPr/>
          </p:nvSpPr>
          <p:spPr>
            <a:xfrm>
              <a:off x="228600" y="1905000"/>
              <a:ext cx="4343400" cy="33528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7170" name="Picture 2" descr="C:\Users\abc\OneDrive\Desktop\Screenshot_2025-04-26-15-25-50-06_40deb401b9ffe8e1df2f1cc5ba480b12.jpg"/>
            <p:cNvPicPr>
              <a:picLocks noChangeAspect="1" noChangeArrowheads="1"/>
            </p:cNvPicPr>
            <p:nvPr/>
          </p:nvPicPr>
          <p:blipFill>
            <a:blip r:embed="rId2"/>
            <a:srcRect t="2500"/>
            <a:stretch>
              <a:fillRect/>
            </a:stretch>
          </p:blipFill>
          <p:spPr bwMode="auto">
            <a:xfrm>
              <a:off x="304801" y="2057400"/>
              <a:ext cx="4191000" cy="2971800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4648200" y="1905000"/>
              <a:ext cx="4343400" cy="33528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14" name="Picture 3" descr="C:\Users\abc\OneDrive\Desktop\IMG_20250426_152930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48200" y="1981200"/>
              <a:ext cx="4267200" cy="3200400"/>
            </a:xfrm>
            <a:prstGeom prst="rect">
              <a:avLst/>
            </a:prstGeom>
            <a:noFill/>
          </p:spPr>
        </p:pic>
      </p:grpSp>
      <p:sp>
        <p:nvSpPr>
          <p:cNvPr id="15" name="Rectangle 14"/>
          <p:cNvSpPr/>
          <p:nvPr/>
        </p:nvSpPr>
        <p:spPr>
          <a:xfrm>
            <a:off x="0" y="5486400"/>
            <a:ext cx="91440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IN" sz="1400" b="1" dirty="0">
              <a:ln w="12700">
                <a:noFill/>
                <a:prstDash val="solid"/>
              </a:ln>
              <a:solidFill>
                <a:schemeClr val="bg1"/>
              </a:solidFill>
              <a:latin typeface="DVOT-Yogesh" pitchFamily="2" charset="0"/>
              <a:cs typeface="DVOT-Yogesh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8600" y="76200"/>
            <a:ext cx="8763000" cy="762000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Rectangle 16"/>
          <p:cNvSpPr/>
          <p:nvPr/>
        </p:nvSpPr>
        <p:spPr>
          <a:xfrm>
            <a:off x="228600" y="253425"/>
            <a:ext cx="85344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rPr>
              <a:t>7. ई-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rPr>
              <a:t>ऑफिस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rPr>
              <a:t>प्रणाली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DVOT-Yogesh" pitchFamily="2" charset="0"/>
              <a:cs typeface="DVOT-Yogesh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-76200" y="5791200"/>
            <a:ext cx="9220200" cy="1143000"/>
            <a:chOff x="-76200" y="5791200"/>
            <a:chExt cx="9220200" cy="1143000"/>
          </a:xfrm>
        </p:grpSpPr>
        <p:sp>
          <p:nvSpPr>
            <p:cNvPr id="18" name="Rounded Rectangle 17"/>
            <p:cNvSpPr/>
            <p:nvPr/>
          </p:nvSpPr>
          <p:spPr>
            <a:xfrm>
              <a:off x="0" y="6400800"/>
              <a:ext cx="9144000" cy="457200"/>
            </a:xfrm>
            <a:prstGeom prst="roundRect">
              <a:avLst>
                <a:gd name="adj" fmla="val 1083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="" xmlns:a16="http://schemas.microsoft.com/office/drawing/2014/main" id="{29FCAA20-6340-6C01-7312-A07210CC90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76200" y="5791200"/>
              <a:ext cx="1215982" cy="114300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1066800" y="6477000"/>
              <a:ext cx="70866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नोंदणी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व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मुद्रांक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विभाग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,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सह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जिल्हा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निबंधक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वर्ग-1 व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मुद्रांक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जिल्हाधिकारी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,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जालना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.</a:t>
              </a:r>
              <a:endParaRPr lang="en-IN" sz="14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abc\OneDrive\Desktop\IMG_20250426_170943.jpg"/>
          <p:cNvPicPr>
            <a:picLocks noChangeAspect="1" noChangeArrowheads="1"/>
          </p:cNvPicPr>
          <p:nvPr/>
        </p:nvPicPr>
        <p:blipFill>
          <a:blip r:embed="rId2"/>
          <a:srcRect l="11321" r="24528" b="86667"/>
          <a:stretch>
            <a:fillRect/>
          </a:stretch>
        </p:blipFill>
        <p:spPr bwMode="auto">
          <a:xfrm>
            <a:off x="279402" y="914400"/>
            <a:ext cx="4749798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ounded Rectangle 11"/>
          <p:cNvSpPr/>
          <p:nvPr/>
        </p:nvSpPr>
        <p:spPr>
          <a:xfrm>
            <a:off x="228600" y="4419600"/>
            <a:ext cx="4495800" cy="609600"/>
          </a:xfrm>
          <a:prstGeom prst="roundRect">
            <a:avLst>
              <a:gd name="adj" fmla="val 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pc="50" dirty="0" err="1" smtClean="0">
                <a:ln w="11430"/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गुंतवणूकदार</a:t>
            </a:r>
            <a:r>
              <a:rPr lang="en-US" sz="1400" b="1" spc="50" dirty="0" smtClean="0">
                <a:ln w="11430"/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1400" b="1" spc="50" dirty="0" err="1" smtClean="0">
                <a:ln w="11430"/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व्यापारी</a:t>
            </a:r>
            <a:r>
              <a:rPr lang="en-US" sz="1400" b="1" spc="50" dirty="0" smtClean="0">
                <a:ln w="11430"/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1400" b="1" spc="50" dirty="0" err="1" smtClean="0">
                <a:ln w="11430"/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वर्ग</a:t>
            </a:r>
            <a:r>
              <a:rPr lang="en-US" sz="1400" b="1" spc="50" dirty="0" smtClean="0">
                <a:ln w="11430"/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/ </a:t>
            </a:r>
            <a:r>
              <a:rPr lang="en-US" sz="1400" b="1" spc="50" dirty="0" err="1" smtClean="0">
                <a:ln w="11430"/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क्रेडाई</a:t>
            </a:r>
            <a:r>
              <a:rPr lang="en-US" sz="1400" b="1" spc="50" dirty="0" smtClean="0">
                <a:ln w="11430"/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1400" b="1" spc="50" dirty="0" err="1" smtClean="0">
                <a:ln w="11430"/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मेंबर</a:t>
            </a:r>
            <a:r>
              <a:rPr lang="en-US" sz="1400" b="1" spc="50" dirty="0" smtClean="0">
                <a:ln w="11430"/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1400" b="1" spc="50" dirty="0" err="1" smtClean="0">
                <a:ln w="11430"/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यांचे</a:t>
            </a:r>
            <a:r>
              <a:rPr lang="en-US" sz="1400" b="1" spc="50" dirty="0" smtClean="0">
                <a:ln w="11430"/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1400" b="1" spc="50" dirty="0" err="1" smtClean="0">
                <a:ln w="11430"/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सोबत</a:t>
            </a:r>
            <a:r>
              <a:rPr lang="en-US" sz="1400" b="1" spc="50" dirty="0" smtClean="0">
                <a:ln w="11430"/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1400" b="1" spc="50" dirty="0" err="1" smtClean="0">
                <a:ln w="11430"/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चर्चा</a:t>
            </a:r>
            <a:r>
              <a:rPr lang="en-US" sz="1400" b="1" spc="50" dirty="0" smtClean="0">
                <a:ln w="11430"/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1400" b="1" spc="50" dirty="0" err="1" smtClean="0">
                <a:ln w="11430"/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करुन</a:t>
            </a:r>
            <a:r>
              <a:rPr lang="en-US" sz="1400" b="1" spc="50" dirty="0" smtClean="0">
                <a:ln w="11430"/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1400" b="1" spc="50" dirty="0" err="1" smtClean="0">
                <a:ln w="11430"/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त्यांचे</a:t>
            </a:r>
            <a:r>
              <a:rPr lang="en-US" sz="1400" b="1" spc="50" dirty="0" smtClean="0">
                <a:ln w="11430"/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1400" b="1" spc="50" dirty="0" err="1" smtClean="0">
                <a:ln w="11430"/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अडीअडणीचे</a:t>
            </a:r>
            <a:r>
              <a:rPr lang="en-US" sz="1400" b="1" spc="50" dirty="0" smtClean="0">
                <a:ln w="11430"/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1400" b="1" spc="50" dirty="0" err="1" smtClean="0">
                <a:ln w="11430"/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निराकरण</a:t>
            </a:r>
            <a:r>
              <a:rPr lang="en-US" sz="1400" b="1" spc="50" dirty="0" smtClean="0">
                <a:ln w="11430"/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1400" b="1" spc="50" dirty="0" err="1" smtClean="0">
                <a:ln w="11430"/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करुण्यात</a:t>
            </a:r>
            <a:r>
              <a:rPr lang="en-US" sz="1400" b="1" spc="50" dirty="0" smtClean="0">
                <a:ln w="11430"/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1400" b="1" spc="50" dirty="0" err="1" smtClean="0">
                <a:ln w="11430"/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आले</a:t>
            </a:r>
            <a:r>
              <a:rPr lang="en-US" sz="1400" b="1" spc="50" dirty="0" smtClean="0">
                <a:ln w="11430"/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.</a:t>
            </a:r>
            <a:endParaRPr lang="en-IN" sz="1400" dirty="0"/>
          </a:p>
        </p:txBody>
      </p:sp>
      <p:sp>
        <p:nvSpPr>
          <p:cNvPr id="14" name="Rectangle 13"/>
          <p:cNvSpPr/>
          <p:nvPr/>
        </p:nvSpPr>
        <p:spPr>
          <a:xfrm>
            <a:off x="228600" y="228600"/>
            <a:ext cx="8382000" cy="685800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Rectangle 14"/>
          <p:cNvSpPr/>
          <p:nvPr/>
        </p:nvSpPr>
        <p:spPr>
          <a:xfrm>
            <a:off x="304800" y="329625"/>
            <a:ext cx="85344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rPr>
              <a:t>8.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rPr>
              <a:t>आर्थिक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rPr>
              <a:t> व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rPr>
              <a:t>औद्योगिक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rPr>
              <a:t>गुंतवणूकीस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rPr>
              <a:t>प्रोत्साहन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DVOT-Yogesh" pitchFamily="2" charset="0"/>
              <a:cs typeface="DVOT-Yogesh" pitchFamily="2" charset="0"/>
            </a:endParaRPr>
          </a:p>
        </p:txBody>
      </p:sp>
      <p:pic>
        <p:nvPicPr>
          <p:cNvPr id="12290" name="Picture 2" descr="C:\Users\abc\OneDrive\Desktop\0001.jpg"/>
          <p:cNvPicPr>
            <a:picLocks noChangeAspect="1" noChangeArrowheads="1"/>
          </p:cNvPicPr>
          <p:nvPr/>
        </p:nvPicPr>
        <p:blipFill>
          <a:blip r:embed="rId3"/>
          <a:srcRect r="1515"/>
          <a:stretch>
            <a:fillRect/>
          </a:stretch>
        </p:blipFill>
        <p:spPr bwMode="auto">
          <a:xfrm>
            <a:off x="4800599" y="1066800"/>
            <a:ext cx="3810001" cy="4191000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228600" y="5334000"/>
            <a:ext cx="8458200" cy="838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क्रेडाई</a:t>
            </a:r>
            <a:r>
              <a:rPr lang="en-I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मेंबर</a:t>
            </a:r>
            <a:r>
              <a:rPr lang="en-I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/</a:t>
            </a:r>
            <a:r>
              <a:rPr lang="en-IN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बिल्डर्स</a:t>
            </a:r>
            <a:r>
              <a:rPr lang="en-I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यांना</a:t>
            </a:r>
            <a:r>
              <a:rPr lang="en-I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100 </a:t>
            </a:r>
            <a:r>
              <a:rPr lang="en-IN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सदनिकांपेक्षा</a:t>
            </a:r>
            <a:r>
              <a:rPr lang="en-I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जास्त</a:t>
            </a:r>
            <a:r>
              <a:rPr lang="en-I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सदनीका</a:t>
            </a:r>
            <a:r>
              <a:rPr lang="en-I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असतील</a:t>
            </a:r>
            <a:r>
              <a:rPr lang="en-I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तर</a:t>
            </a:r>
            <a:r>
              <a:rPr lang="en-I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नोंदणी</a:t>
            </a:r>
            <a:r>
              <a:rPr lang="en-I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व </a:t>
            </a:r>
            <a:r>
              <a:rPr lang="en-IN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मुद्राक</a:t>
            </a:r>
            <a:r>
              <a:rPr lang="en-I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विभागातर्फे</a:t>
            </a:r>
            <a:r>
              <a:rPr lang="en-I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नाविन्यपुर्ण</a:t>
            </a:r>
            <a:r>
              <a:rPr lang="en-I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उपक्रमांतर्गत</a:t>
            </a:r>
            <a:r>
              <a:rPr lang="en-I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ई-</a:t>
            </a:r>
            <a:r>
              <a:rPr lang="en-IN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रजिस्ट्रेशन</a:t>
            </a:r>
            <a:r>
              <a:rPr lang="en-I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प्रक्रिया</a:t>
            </a:r>
            <a:r>
              <a:rPr lang="en-I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ऑनलाईन</a:t>
            </a:r>
            <a:r>
              <a:rPr lang="en-I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बाबत</a:t>
            </a:r>
            <a:r>
              <a:rPr lang="en-I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माहिती</a:t>
            </a:r>
            <a:r>
              <a:rPr lang="en-I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देऊन</a:t>
            </a:r>
            <a:r>
              <a:rPr lang="en-I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ई-</a:t>
            </a:r>
            <a:r>
              <a:rPr lang="en-IN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रजर्स्ट्रेशन</a:t>
            </a:r>
            <a:r>
              <a:rPr lang="en-I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सुविधा</a:t>
            </a:r>
            <a:r>
              <a:rPr lang="en-I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सुरु</a:t>
            </a:r>
            <a:r>
              <a:rPr lang="en-I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करणेबाबत</a:t>
            </a:r>
            <a:r>
              <a:rPr lang="en-I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कळविले</a:t>
            </a:r>
            <a:r>
              <a:rPr lang="en-I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.</a:t>
            </a:r>
            <a:endParaRPr lang="en-IN" sz="16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VOT-Yogesh" pitchFamily="2" charset="0"/>
              <a:cs typeface="DVOT-Yogesh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76200" y="5791200"/>
            <a:ext cx="9220200" cy="1143000"/>
            <a:chOff x="-76200" y="5791200"/>
            <a:chExt cx="9220200" cy="1143000"/>
          </a:xfrm>
        </p:grpSpPr>
        <p:sp>
          <p:nvSpPr>
            <p:cNvPr id="18" name="Rounded Rectangle 17"/>
            <p:cNvSpPr/>
            <p:nvPr/>
          </p:nvSpPr>
          <p:spPr>
            <a:xfrm>
              <a:off x="0" y="6400800"/>
              <a:ext cx="9144000" cy="457200"/>
            </a:xfrm>
            <a:prstGeom prst="roundRect">
              <a:avLst>
                <a:gd name="adj" fmla="val 1083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="" xmlns:a16="http://schemas.microsoft.com/office/drawing/2014/main" id="{29FCAA20-6340-6C01-7312-A07210CC90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76200" y="5791200"/>
              <a:ext cx="1215982" cy="114300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1066800" y="6477000"/>
              <a:ext cx="70866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नोंदणी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व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मुद्रांक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विभाग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,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सह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जिल्हा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निबंधक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वर्ग-1 व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मुद्रांक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जिल्हाधिकारी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,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जालना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.</a:t>
              </a:r>
              <a:endParaRPr lang="en-IN" sz="1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2" name="Picture 21" descr="WhatsApp Image 2025-04-28 at 4.52.10 PM.jpeg"/>
          <p:cNvPicPr>
            <a:picLocks noChangeAspect="1"/>
          </p:cNvPicPr>
          <p:nvPr/>
        </p:nvPicPr>
        <p:blipFill>
          <a:blip r:embed="rId5"/>
          <a:srcRect t="15556" r="5833" b="13333"/>
          <a:stretch>
            <a:fillRect/>
          </a:stretch>
        </p:blipFill>
        <p:spPr>
          <a:xfrm>
            <a:off x="266699" y="1752600"/>
            <a:ext cx="4457701" cy="25247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81000" y="1371600"/>
            <a:ext cx="8534400" cy="914400"/>
            <a:chOff x="228600" y="1219200"/>
            <a:chExt cx="8763000" cy="914400"/>
          </a:xfrm>
        </p:grpSpPr>
        <p:sp>
          <p:nvSpPr>
            <p:cNvPr id="12" name="Rounded Rectangle 11"/>
            <p:cNvSpPr/>
            <p:nvPr/>
          </p:nvSpPr>
          <p:spPr>
            <a:xfrm>
              <a:off x="228600" y="1219200"/>
              <a:ext cx="8763000" cy="914400"/>
            </a:xfrm>
            <a:prstGeom prst="roundRect">
              <a:avLst>
                <a:gd name="adj" fmla="val 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IN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57200" y="1346537"/>
              <a:ext cx="8382000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b="1" dirty="0" err="1" smtClean="0">
                  <a:ln w="12700">
                    <a:noFill/>
                    <a:prstDash val="solid"/>
                  </a:ln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या</a:t>
              </a:r>
              <a:r>
                <a:rPr lang="en-US" sz="2000" b="1" dirty="0" smtClean="0">
                  <a:ln w="12700">
                    <a:noFill/>
                    <a:prstDash val="solid"/>
                  </a:ln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</a:t>
              </a:r>
              <a:r>
                <a:rPr lang="en-US" sz="2000" b="1" dirty="0" err="1" smtClean="0">
                  <a:ln w="12700">
                    <a:noFill/>
                    <a:prstDash val="solid"/>
                  </a:ln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कार्यालयातील</a:t>
              </a:r>
              <a:r>
                <a:rPr lang="en-US" sz="2000" b="1" dirty="0" smtClean="0">
                  <a:ln w="12700">
                    <a:noFill/>
                    <a:prstDash val="solid"/>
                  </a:ln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</a:t>
              </a:r>
              <a:r>
                <a:rPr lang="en-US" sz="2000" b="1" dirty="0" err="1" smtClean="0">
                  <a:ln w="12700">
                    <a:noFill/>
                    <a:prstDash val="solid"/>
                  </a:ln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सर्व</a:t>
              </a:r>
              <a:r>
                <a:rPr lang="en-US" sz="2000" b="1" dirty="0" smtClean="0">
                  <a:ln w="12700">
                    <a:noFill/>
                    <a:prstDash val="solid"/>
                  </a:ln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</a:t>
              </a:r>
              <a:r>
                <a:rPr lang="en-US" sz="2000" b="1" dirty="0" err="1" smtClean="0">
                  <a:ln w="12700">
                    <a:noFill/>
                    <a:prstDash val="solid"/>
                  </a:ln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अधिकारी</a:t>
              </a:r>
              <a:r>
                <a:rPr lang="en-US" sz="2000" b="1" dirty="0" smtClean="0">
                  <a:ln w="12700">
                    <a:noFill/>
                    <a:prstDash val="solid"/>
                  </a:ln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व </a:t>
              </a:r>
              <a:r>
                <a:rPr lang="en-US" sz="2000" b="1" dirty="0" err="1" smtClean="0">
                  <a:ln w="12700">
                    <a:noFill/>
                    <a:prstDash val="solid"/>
                  </a:ln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कर्मचारी</a:t>
              </a:r>
              <a:r>
                <a:rPr lang="en-US" sz="2000" b="1" dirty="0" smtClean="0">
                  <a:ln w="12700">
                    <a:noFill/>
                    <a:prstDash val="solid"/>
                  </a:ln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</a:t>
              </a:r>
              <a:r>
                <a:rPr lang="en-US" sz="2000" b="1" dirty="0" err="1" smtClean="0">
                  <a:ln w="12700">
                    <a:noFill/>
                    <a:prstDash val="solid"/>
                  </a:ln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यांनी</a:t>
              </a:r>
              <a:r>
                <a:rPr lang="en-US" sz="2000" b="1" dirty="0" smtClean="0">
                  <a:ln w="12700">
                    <a:noFill/>
                    <a:prstDash val="solid"/>
                  </a:ln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I-GOT </a:t>
              </a:r>
              <a:r>
                <a:rPr lang="en-US" sz="2000" b="1" dirty="0" err="1" smtClean="0">
                  <a:ln w="12700">
                    <a:noFill/>
                    <a:prstDash val="solid"/>
                  </a:ln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कर्मयोगी</a:t>
              </a:r>
              <a:r>
                <a:rPr lang="en-US" sz="2000" b="1" dirty="0" smtClean="0">
                  <a:ln w="12700">
                    <a:noFill/>
                    <a:prstDash val="solid"/>
                  </a:ln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</a:t>
              </a:r>
              <a:r>
                <a:rPr lang="en-US" sz="2000" b="1" dirty="0" err="1" smtClean="0">
                  <a:ln w="12700">
                    <a:noFill/>
                    <a:prstDash val="solid"/>
                  </a:ln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पोर्टलवर</a:t>
              </a:r>
              <a:r>
                <a:rPr lang="en-US" sz="2000" b="1" dirty="0" smtClean="0">
                  <a:ln w="12700">
                    <a:noFill/>
                    <a:prstDash val="solid"/>
                  </a:ln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 </a:t>
              </a:r>
              <a:r>
                <a:rPr lang="en-US" sz="2000" b="1" dirty="0" err="1" smtClean="0">
                  <a:ln w="12700">
                    <a:noFill/>
                    <a:prstDash val="solid"/>
                  </a:ln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शासनाने</a:t>
              </a:r>
              <a:r>
                <a:rPr lang="en-US" sz="2000" b="1" dirty="0" smtClean="0">
                  <a:ln w="12700">
                    <a:noFill/>
                    <a:prstDash val="solid"/>
                  </a:ln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</a:t>
              </a:r>
              <a:r>
                <a:rPr lang="en-US" sz="2000" b="1" dirty="0" err="1" smtClean="0">
                  <a:ln w="12700">
                    <a:noFill/>
                    <a:prstDash val="solid"/>
                  </a:ln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सुचित</a:t>
              </a:r>
              <a:r>
                <a:rPr lang="en-US" sz="2000" b="1" dirty="0" smtClean="0">
                  <a:ln w="12700">
                    <a:noFill/>
                    <a:prstDash val="solid"/>
                  </a:ln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</a:t>
              </a:r>
              <a:r>
                <a:rPr lang="en-US" sz="2000" b="1" dirty="0" err="1" smtClean="0">
                  <a:ln w="12700">
                    <a:noFill/>
                    <a:prstDash val="solid"/>
                  </a:ln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केल्यानुसार</a:t>
              </a:r>
              <a:r>
                <a:rPr lang="en-US" sz="2000" b="1" dirty="0" smtClean="0">
                  <a:ln w="12700">
                    <a:noFill/>
                    <a:prstDash val="solid"/>
                  </a:ln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</a:t>
              </a:r>
              <a:r>
                <a:rPr lang="en-US" sz="2000" b="1" dirty="0" err="1" smtClean="0">
                  <a:ln w="12700">
                    <a:noFill/>
                    <a:prstDash val="solid"/>
                  </a:ln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ऑनलाईन</a:t>
              </a:r>
              <a:r>
                <a:rPr lang="en-US" sz="2000" b="1" dirty="0" smtClean="0">
                  <a:ln w="12700">
                    <a:noFill/>
                    <a:prstDash val="solid"/>
                  </a:ln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</a:t>
              </a:r>
              <a:r>
                <a:rPr lang="en-US" sz="2000" b="1" dirty="0" err="1" smtClean="0">
                  <a:ln w="12700">
                    <a:noFill/>
                    <a:prstDash val="solid"/>
                  </a:ln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प्रशिक्षण</a:t>
              </a:r>
              <a:r>
                <a:rPr lang="en-US" sz="2000" b="1" dirty="0" smtClean="0">
                  <a:ln w="12700">
                    <a:noFill/>
                    <a:prstDash val="solid"/>
                  </a:ln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</a:t>
              </a:r>
              <a:r>
                <a:rPr lang="en-US" sz="2000" b="1" dirty="0" err="1" smtClean="0">
                  <a:ln w="12700">
                    <a:noFill/>
                    <a:prstDash val="solid"/>
                  </a:ln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पुर्ण</a:t>
              </a:r>
              <a:r>
                <a:rPr lang="en-US" sz="2000" b="1" dirty="0" smtClean="0">
                  <a:ln w="12700">
                    <a:noFill/>
                    <a:prstDash val="solid"/>
                  </a:ln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</a:t>
              </a:r>
              <a:r>
                <a:rPr lang="en-US" sz="2000" b="1" dirty="0" err="1" smtClean="0">
                  <a:ln w="12700">
                    <a:noFill/>
                    <a:prstDash val="solid"/>
                  </a:ln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केले</a:t>
              </a:r>
              <a:r>
                <a:rPr lang="en-US" sz="2000" b="1" dirty="0" smtClean="0">
                  <a:ln w="12700">
                    <a:noFill/>
                    <a:prstDash val="solid"/>
                  </a:ln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</a:t>
              </a:r>
              <a:r>
                <a:rPr lang="en-US" sz="2000" b="1" dirty="0" err="1" smtClean="0">
                  <a:ln w="12700">
                    <a:noFill/>
                    <a:prstDash val="solid"/>
                  </a:ln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आहे</a:t>
              </a:r>
              <a:r>
                <a:rPr lang="en-US" sz="2000" b="1" dirty="0" smtClean="0">
                  <a:ln w="12700">
                    <a:noFill/>
                    <a:prstDash val="solid"/>
                  </a:ln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.</a:t>
              </a:r>
              <a:endParaRPr lang="en-US" sz="2000" b="1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DVOT-Yogesh" pitchFamily="2" charset="0"/>
                <a:cs typeface="DVOT-Yogesh" pitchFamily="2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381000" y="2438400"/>
            <a:ext cx="8534400" cy="304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IN" sz="1600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1</a:t>
            </a:r>
            <a:r>
              <a:rPr lang="en-IN" sz="1700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.   </a:t>
            </a:r>
            <a:r>
              <a:rPr lang="en-IN" sz="1700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सह</a:t>
            </a:r>
            <a:r>
              <a:rPr lang="en-IN" sz="1700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700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जिल्हा</a:t>
            </a:r>
            <a:r>
              <a:rPr lang="en-IN" sz="1700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700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निबंधक</a:t>
            </a:r>
            <a:r>
              <a:rPr lang="en-IN" sz="1700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वर्ग-1 </a:t>
            </a:r>
            <a:r>
              <a:rPr lang="en-IN" sz="1700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जालना</a:t>
            </a:r>
            <a:r>
              <a:rPr lang="en-IN" sz="1700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700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या</a:t>
            </a:r>
            <a:r>
              <a:rPr lang="en-IN" sz="1700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700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कार्यालयाचे</a:t>
            </a:r>
            <a:r>
              <a:rPr lang="en-IN" sz="1700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 </a:t>
            </a:r>
            <a:r>
              <a:rPr lang="en-IN" sz="1700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अधिकारी</a:t>
            </a:r>
            <a:r>
              <a:rPr lang="en-IN" sz="1700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/ </a:t>
            </a:r>
            <a:r>
              <a:rPr lang="en-IN" sz="1700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कर्मचारी</a:t>
            </a:r>
            <a:r>
              <a:rPr lang="en-IN" sz="1700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700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यांचे</a:t>
            </a:r>
            <a:r>
              <a:rPr lang="en-IN" sz="1700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700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गोपनिय</a:t>
            </a:r>
            <a:r>
              <a:rPr lang="en-IN" sz="1700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700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अहवाल</a:t>
            </a:r>
            <a:r>
              <a:rPr lang="en-IN" sz="1700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en-IN" sz="1700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     दि.30.03.2024 </a:t>
            </a:r>
            <a:r>
              <a:rPr lang="en-IN" sz="1700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पर्यंत</a:t>
            </a:r>
            <a:r>
              <a:rPr lang="en-IN" sz="1700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700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अदयावत</a:t>
            </a:r>
            <a:r>
              <a:rPr lang="en-IN" sz="1700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700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करण्यात</a:t>
            </a:r>
            <a:r>
              <a:rPr lang="en-IN" sz="1700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700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आलेले</a:t>
            </a:r>
            <a:r>
              <a:rPr lang="en-IN" sz="1700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700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आहे</a:t>
            </a:r>
            <a:r>
              <a:rPr lang="en-IN" sz="1700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IN" sz="1700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2.  </a:t>
            </a:r>
            <a:r>
              <a:rPr lang="en-IN" sz="1700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सह</a:t>
            </a:r>
            <a:r>
              <a:rPr lang="en-IN" sz="1700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700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जिल्हा</a:t>
            </a:r>
            <a:r>
              <a:rPr lang="en-IN" sz="1700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700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निबंधक</a:t>
            </a:r>
            <a:r>
              <a:rPr lang="en-IN" sz="1700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वर्ग-1 </a:t>
            </a:r>
            <a:r>
              <a:rPr lang="en-IN" sz="1700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जालना</a:t>
            </a:r>
            <a:r>
              <a:rPr lang="en-IN" sz="1700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700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या</a:t>
            </a:r>
            <a:r>
              <a:rPr lang="en-IN" sz="1700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700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कार्यालयातील</a:t>
            </a:r>
            <a:r>
              <a:rPr lang="en-IN" sz="1700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700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न्यायालयीन</a:t>
            </a:r>
            <a:r>
              <a:rPr lang="en-IN" sz="1700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700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प्रकरणे</a:t>
            </a:r>
            <a:r>
              <a:rPr lang="en-IN" sz="1700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700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निरंक</a:t>
            </a:r>
            <a:r>
              <a:rPr lang="en-IN" sz="1700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700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आहेत</a:t>
            </a:r>
            <a:r>
              <a:rPr lang="en-IN" sz="1700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AutoNum type="arabicPeriod" startAt="4"/>
            </a:pPr>
            <a:r>
              <a:rPr lang="en-IN" sz="1700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सह</a:t>
            </a:r>
            <a:r>
              <a:rPr lang="en-IN" sz="1700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700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जिल्हा</a:t>
            </a:r>
            <a:r>
              <a:rPr lang="en-IN" sz="1700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700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निबंधक</a:t>
            </a:r>
            <a:r>
              <a:rPr lang="en-IN" sz="1700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वर्ग-1 </a:t>
            </a:r>
            <a:r>
              <a:rPr lang="en-IN" sz="1700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जालना</a:t>
            </a:r>
            <a:r>
              <a:rPr lang="en-IN" sz="1700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700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या</a:t>
            </a:r>
            <a:r>
              <a:rPr lang="en-IN" sz="1700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700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कार्यालयातील</a:t>
            </a:r>
            <a:r>
              <a:rPr lang="en-IN" sz="1700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 </a:t>
            </a:r>
            <a:r>
              <a:rPr lang="en-IN" sz="1700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अधिकारी</a:t>
            </a:r>
            <a:r>
              <a:rPr lang="en-IN" sz="1700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/ </a:t>
            </a:r>
            <a:r>
              <a:rPr lang="en-IN" sz="1700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कर्मचारी</a:t>
            </a:r>
            <a:r>
              <a:rPr lang="en-IN" sz="1700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700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यांचे</a:t>
            </a:r>
            <a:r>
              <a:rPr lang="en-IN" sz="1700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700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विभागीय</a:t>
            </a:r>
            <a:r>
              <a:rPr lang="en-IN" sz="1700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IN" sz="1700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     </a:t>
            </a:r>
            <a:r>
              <a:rPr lang="en-IN" sz="1700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चौकशी</a:t>
            </a:r>
            <a:r>
              <a:rPr lang="en-IN" sz="1700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700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प्रकरणे</a:t>
            </a:r>
            <a:r>
              <a:rPr lang="en-IN" sz="1700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700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प्रलंबित</a:t>
            </a:r>
            <a:r>
              <a:rPr lang="en-IN" sz="1700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700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नाहीत</a:t>
            </a:r>
            <a:r>
              <a:rPr lang="en-IN" sz="1700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.</a:t>
            </a:r>
            <a:endParaRPr lang="en-IN" sz="1700" dirty="0">
              <a:solidFill>
                <a:schemeClr val="tx2">
                  <a:lumMod val="75000"/>
                </a:schemeClr>
              </a:solidFill>
              <a:latin typeface="DVOT-Yogesh" pitchFamily="2" charset="0"/>
              <a:cs typeface="DVOT-Yogesh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81000" y="228600"/>
            <a:ext cx="8534400" cy="990600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Rectangle 27"/>
          <p:cNvSpPr/>
          <p:nvPr/>
        </p:nvSpPr>
        <p:spPr>
          <a:xfrm>
            <a:off x="228600" y="433626"/>
            <a:ext cx="891540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rPr>
              <a:t>9. </a:t>
            </a:r>
            <a:r>
              <a:rPr lang="en-US" sz="25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rPr>
              <a:t>अधिकारी</a:t>
            </a:r>
            <a:r>
              <a:rPr lang="en-US" sz="2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5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rPr>
              <a:t>कर्मचारी</a:t>
            </a:r>
            <a:r>
              <a:rPr lang="en-US" sz="2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5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rPr>
              <a:t>प्रशिक्षण</a:t>
            </a:r>
            <a:r>
              <a:rPr lang="en-US" sz="2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rPr>
              <a:t>, </a:t>
            </a:r>
            <a:r>
              <a:rPr lang="en-US" sz="25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rPr>
              <a:t>सेवा</a:t>
            </a:r>
            <a:r>
              <a:rPr lang="en-US" sz="2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5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rPr>
              <a:t>विषयक</a:t>
            </a:r>
            <a:r>
              <a:rPr lang="en-US" sz="2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5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rPr>
              <a:t>बाबी</a:t>
            </a:r>
            <a:r>
              <a:rPr lang="en-US" sz="2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rPr>
              <a:t> व </a:t>
            </a:r>
            <a:r>
              <a:rPr lang="en-US" sz="25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rPr>
              <a:t>तंत्रज्ञानाचा</a:t>
            </a:r>
            <a:r>
              <a:rPr lang="en-US" sz="2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5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rPr>
              <a:t>वापर</a:t>
            </a:r>
            <a:endParaRPr lang="en-US" sz="25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DVOT-Yogesh" pitchFamily="2" charset="0"/>
              <a:cs typeface="DVOT-Yogesh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76200" y="5791200"/>
            <a:ext cx="9220200" cy="1143000"/>
            <a:chOff x="-76200" y="5791200"/>
            <a:chExt cx="9220200" cy="1143000"/>
          </a:xfrm>
        </p:grpSpPr>
        <p:sp>
          <p:nvSpPr>
            <p:cNvPr id="9" name="Rounded Rectangle 8"/>
            <p:cNvSpPr/>
            <p:nvPr/>
          </p:nvSpPr>
          <p:spPr>
            <a:xfrm>
              <a:off x="0" y="6400800"/>
              <a:ext cx="9144000" cy="457200"/>
            </a:xfrm>
            <a:prstGeom prst="roundRect">
              <a:avLst>
                <a:gd name="adj" fmla="val 1083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29FCAA20-6340-6C01-7312-A07210CC90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6200" y="5791200"/>
              <a:ext cx="1215982" cy="114300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1066800" y="6477000"/>
              <a:ext cx="70866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नोंदणी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व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मुद्रांक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विभाग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,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सह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जिल्हा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निबंधक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वर्ग-1 व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मुद्रांक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जिल्हाधिकारी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,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जालना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.</a:t>
              </a:r>
              <a:endParaRPr lang="en-IN" sz="14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7" name="Rectangle 16"/>
          <p:cNvSpPr/>
          <p:nvPr/>
        </p:nvSpPr>
        <p:spPr>
          <a:xfrm>
            <a:off x="0" y="5791200"/>
            <a:ext cx="91440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श्री.आर.बी.मुळे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DVOT-Yogesh" pitchFamily="2" charset="0"/>
              <a:cs typeface="DVOT-Yogesh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सह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जिल्हा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निबंधक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वर्ग-1 व 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मुद्रांक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जिल्हाधिकारी,जालना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.</a:t>
            </a:r>
          </a:p>
        </p:txBody>
      </p:sp>
      <p:pic>
        <p:nvPicPr>
          <p:cNvPr id="42" name="Picture 4" descr="The Voice Of Citizens®️ в X: „@CMOMaharashtra @Dev_Fadnavis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2895600" cy="24384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895600" y="838200"/>
            <a:ext cx="6248400" cy="495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2" name="Rectangle 31"/>
          <p:cNvSpPr/>
          <p:nvPr/>
        </p:nvSpPr>
        <p:spPr>
          <a:xfrm>
            <a:off x="2971800" y="1143000"/>
            <a:ext cx="6172200" cy="45858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Wingdings" pitchFamily="2" charset="2"/>
              <a:buChar char="v"/>
            </a:pPr>
            <a:r>
              <a:rPr lang="en-US" sz="2000" b="1" spc="50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सं</a:t>
            </a:r>
            <a:r>
              <a:rPr lang="en-US" sz="2000" b="1" cap="none" spc="50" dirty="0" err="1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केतस्</a:t>
            </a:r>
            <a:r>
              <a:rPr lang="en-US" sz="2000" b="1" spc="50" dirty="0" err="1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थळ</a:t>
            </a:r>
            <a:endParaRPr lang="en-US" sz="2000" b="1" spc="50" dirty="0" smtClean="0">
              <a:ln w="1143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VOT-Yogesh" pitchFamily="2" charset="0"/>
              <a:cs typeface="DVOT-Yogesh" pitchFamily="2" charset="0"/>
            </a:endParaRPr>
          </a:p>
          <a:p>
            <a:endParaRPr lang="en-US" sz="800" b="1" spc="50" dirty="0" smtClean="0">
              <a:ln w="1143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VOT-Yogesh" pitchFamily="2" charset="0"/>
              <a:cs typeface="DVOT-Yogesh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spc="50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सुकर</a:t>
            </a:r>
            <a:r>
              <a:rPr lang="en-US" sz="2000" b="1" spc="50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जीवनमान</a:t>
            </a:r>
            <a:endParaRPr lang="en-US" sz="2000" b="1" spc="50" dirty="0" smtClean="0">
              <a:ln w="1143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VOT-Yogesh" pitchFamily="2" charset="0"/>
              <a:cs typeface="DVOT-Yogesh" pitchFamily="2" charset="0"/>
            </a:endParaRPr>
          </a:p>
          <a:p>
            <a:endParaRPr lang="en-US" sz="800" b="1" cap="none" spc="50" dirty="0" smtClean="0">
              <a:ln w="1143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VOT-Yogesh" pitchFamily="2" charset="0"/>
              <a:cs typeface="DVOT-Yogesh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spc="50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स्वच्छता</a:t>
            </a:r>
            <a:endParaRPr lang="en-US" sz="2000" b="1" spc="50" dirty="0" smtClean="0">
              <a:ln w="1143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VOT-Yogesh" pitchFamily="2" charset="0"/>
              <a:cs typeface="DVOT-Yogesh" pitchFamily="2" charset="0"/>
            </a:endParaRPr>
          </a:p>
          <a:p>
            <a:endParaRPr lang="en-US" sz="800" b="1" spc="50" dirty="0" smtClean="0">
              <a:ln w="1143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VOT-Yogesh" pitchFamily="2" charset="0"/>
              <a:cs typeface="DVOT-Yogesh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spc="50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तक्रार</a:t>
            </a:r>
            <a:r>
              <a:rPr lang="en-US" sz="2000" b="1" spc="50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निवारण</a:t>
            </a:r>
            <a:endParaRPr lang="en-US" sz="2000" b="1" spc="50" dirty="0" smtClean="0">
              <a:ln w="1143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VOT-Yogesh" pitchFamily="2" charset="0"/>
              <a:cs typeface="DVOT-Yogesh" pitchFamily="2" charset="0"/>
            </a:endParaRPr>
          </a:p>
          <a:p>
            <a:endParaRPr lang="en-US" sz="800" b="1" spc="50" dirty="0" smtClean="0">
              <a:ln w="1143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VOT-Yogesh" pitchFamily="2" charset="0"/>
              <a:cs typeface="DVOT-Yogesh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spc="50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कार्यालयीन</a:t>
            </a:r>
            <a:r>
              <a:rPr lang="en-US" sz="2000" b="1" spc="50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सोई</a:t>
            </a:r>
            <a:r>
              <a:rPr lang="en-US" sz="2000" b="1" spc="50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सुविधा</a:t>
            </a:r>
            <a:endParaRPr lang="en-US" sz="2000" b="1" spc="50" dirty="0" smtClean="0">
              <a:ln w="1143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VOT-Yogesh" pitchFamily="2" charset="0"/>
              <a:cs typeface="DVOT-Yogesh" pitchFamily="2" charset="0"/>
            </a:endParaRPr>
          </a:p>
          <a:p>
            <a:endParaRPr lang="en-US" sz="800" b="1" spc="50" dirty="0" smtClean="0">
              <a:ln w="1143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VOT-Yogesh" pitchFamily="2" charset="0"/>
              <a:cs typeface="DVOT-Yogesh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spc="50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क्षेत्रीय</a:t>
            </a:r>
            <a:r>
              <a:rPr lang="en-US" sz="2000" b="1" spc="50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कार्यालयांना</a:t>
            </a:r>
            <a:r>
              <a:rPr lang="en-US" sz="2000" b="1" spc="50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भेटी</a:t>
            </a:r>
            <a:endParaRPr lang="en-US" sz="2000" b="1" spc="50" dirty="0" smtClean="0">
              <a:ln w="1143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VOT-Yogesh" pitchFamily="2" charset="0"/>
              <a:cs typeface="DVOT-Yogesh" pitchFamily="2" charset="0"/>
            </a:endParaRPr>
          </a:p>
          <a:p>
            <a:endParaRPr lang="en-US" sz="800" b="1" spc="50" dirty="0" smtClean="0">
              <a:ln w="1143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VOT-Yogesh" pitchFamily="2" charset="0"/>
              <a:cs typeface="DVOT-Yogesh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spc="50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ई- </a:t>
            </a:r>
            <a:r>
              <a:rPr lang="en-US" sz="2000" b="1" spc="50" dirty="0" err="1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ऑफीस</a:t>
            </a:r>
            <a:r>
              <a:rPr lang="en-US" sz="2000" b="1" spc="50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प्रणाली</a:t>
            </a:r>
            <a:endParaRPr lang="en-US" sz="2000" b="1" spc="50" dirty="0" smtClean="0">
              <a:ln w="1143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VOT-Yogesh" pitchFamily="2" charset="0"/>
              <a:cs typeface="DVOT-Yogesh" pitchFamily="2" charset="0"/>
            </a:endParaRPr>
          </a:p>
          <a:p>
            <a:endParaRPr lang="en-US" sz="800" b="1" spc="50" dirty="0" smtClean="0">
              <a:ln w="1143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VOT-Yogesh" pitchFamily="2" charset="0"/>
              <a:cs typeface="DVOT-Yogesh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spc="50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आर्थिक</a:t>
            </a:r>
            <a:r>
              <a:rPr lang="en-US" sz="2000" b="1" spc="50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व </a:t>
            </a:r>
            <a:r>
              <a:rPr lang="en-US" sz="2000" b="1" spc="50" dirty="0" err="1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औद्योगीक</a:t>
            </a:r>
            <a:r>
              <a:rPr lang="en-US" sz="2000" b="1" spc="50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गुंतवणुकीस</a:t>
            </a:r>
            <a:r>
              <a:rPr lang="en-US" sz="2000" b="1" spc="50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प्रोत्साहन</a:t>
            </a:r>
            <a:endParaRPr lang="en-US" sz="2000" b="1" spc="50" dirty="0" smtClean="0">
              <a:ln w="1143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VOT-Yogesh" pitchFamily="2" charset="0"/>
              <a:cs typeface="DVOT-Yogesh" pitchFamily="2" charset="0"/>
            </a:endParaRPr>
          </a:p>
          <a:p>
            <a:endParaRPr lang="en-US" sz="800" b="1" spc="50" dirty="0" smtClean="0">
              <a:ln w="1143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VOT-Yogesh" pitchFamily="2" charset="0"/>
              <a:cs typeface="DVOT-Yogesh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spc="50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अधिकारी</a:t>
            </a:r>
            <a:r>
              <a:rPr lang="en-US" sz="2000" b="1" spc="50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कर्मचारी</a:t>
            </a:r>
            <a:r>
              <a:rPr lang="en-US" sz="2000" b="1" spc="50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प्रशिक्षण</a:t>
            </a:r>
            <a:r>
              <a:rPr lang="en-US" sz="2000" b="1" spc="50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, </a:t>
            </a:r>
            <a:r>
              <a:rPr lang="en-US" sz="2000" b="1" spc="50" dirty="0" err="1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सेवा</a:t>
            </a:r>
            <a:r>
              <a:rPr lang="en-US" sz="2000" b="1" spc="50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विषयक</a:t>
            </a:r>
            <a:r>
              <a:rPr lang="en-US" sz="2000" b="1" spc="50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बाबी</a:t>
            </a:r>
            <a:r>
              <a:rPr lang="en-US" sz="2000" b="1" spc="50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आणि</a:t>
            </a:r>
            <a:r>
              <a:rPr lang="en-US" sz="2000" b="1" spc="50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</a:p>
          <a:p>
            <a:r>
              <a:rPr lang="en-US" sz="2000" b="1" spc="50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   </a:t>
            </a:r>
            <a:r>
              <a:rPr lang="en-US" sz="2000" b="1" spc="50" dirty="0" err="1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कृत्रिम</a:t>
            </a:r>
            <a:r>
              <a:rPr lang="en-US" sz="2000" b="1" spc="50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बुद्धीमत्ता</a:t>
            </a:r>
            <a:r>
              <a:rPr lang="en-US" sz="2000" b="1" spc="50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तंत्रज्ञानाचा</a:t>
            </a:r>
            <a:r>
              <a:rPr lang="en-US" sz="2000" b="1" spc="50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वापर</a:t>
            </a:r>
            <a:endParaRPr lang="en-US" sz="2000" b="1" spc="50" dirty="0" smtClean="0">
              <a:ln w="1143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VOT-Yogesh" pitchFamily="2" charset="0"/>
              <a:cs typeface="DVOT-Yogesh" pitchFamily="2" charset="0"/>
            </a:endParaRPr>
          </a:p>
          <a:p>
            <a:endParaRPr lang="en-US" sz="800" b="1" spc="50" dirty="0" smtClean="0">
              <a:ln w="1143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VOT-Yogesh" pitchFamily="2" charset="0"/>
              <a:cs typeface="DVOT-Yogesh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spc="50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नाविन्यपुर्ण</a:t>
            </a:r>
            <a:r>
              <a:rPr lang="en-US" sz="2000" b="1" spc="50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उपक्रम</a:t>
            </a:r>
            <a:r>
              <a:rPr lang="en-US" sz="2000" b="1" spc="50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1 व 2</a:t>
            </a:r>
            <a:endParaRPr lang="en-US" sz="2000" b="1" cap="none" spc="50" dirty="0">
              <a:ln w="1143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VOT-Yogesh" pitchFamily="2" charset="0"/>
              <a:cs typeface="DVOT-Yogesh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95600" y="0"/>
            <a:ext cx="6248400" cy="1143000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b="1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    </a:t>
            </a:r>
            <a:r>
              <a:rPr lang="en-US" sz="3200" b="1" spc="50" dirty="0" err="1" smtClean="0">
                <a:ln w="11430"/>
                <a:solidFill>
                  <a:schemeClr val="accent1">
                    <a:lumMod val="50000"/>
                  </a:schemeClr>
                </a:solidFill>
                <a:latin typeface="DVOT-Yogesh" pitchFamily="2" charset="0"/>
                <a:cs typeface="DVOT-Yogesh" pitchFamily="2" charset="0"/>
              </a:rPr>
              <a:t>विषयसुची</a:t>
            </a:r>
            <a:endParaRPr lang="en-US" sz="3200" b="1" spc="50" dirty="0" smtClean="0">
              <a:ln w="11430"/>
              <a:solidFill>
                <a:schemeClr val="accent1">
                  <a:lumMod val="50000"/>
                </a:schemeClr>
              </a:solidFill>
              <a:latin typeface="DVOT-Yogesh" pitchFamily="2" charset="0"/>
              <a:cs typeface="DVOT-Yogesh" pitchFamily="2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0" y="5791200"/>
            <a:ext cx="9144000" cy="158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28600" y="228600"/>
            <a:ext cx="8534400" cy="762000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ectangle 10"/>
          <p:cNvSpPr/>
          <p:nvPr/>
        </p:nvSpPr>
        <p:spPr>
          <a:xfrm>
            <a:off x="2438400" y="329625"/>
            <a:ext cx="42672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 smtClean="0">
                <a:ln w="12700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10. </a:t>
            </a:r>
            <a:r>
              <a:rPr lang="en-US" sz="3200" b="1" dirty="0" err="1" smtClean="0">
                <a:ln w="12700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नाविन्यपुर्ण</a:t>
            </a:r>
            <a:r>
              <a:rPr lang="en-US" sz="3200" b="1" dirty="0" smtClean="0">
                <a:ln w="12700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3200" b="1" dirty="0" err="1" smtClean="0">
                <a:ln w="12700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उपक्रम</a:t>
            </a:r>
            <a:r>
              <a:rPr lang="en-US" sz="3200" b="1" dirty="0" smtClean="0">
                <a:ln w="12700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1</a:t>
            </a:r>
            <a:endParaRPr lang="en-US" sz="3200" b="1" dirty="0">
              <a:ln w="12700">
                <a:noFill/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DVOT-Yogesh" pitchFamily="2" charset="0"/>
              <a:cs typeface="DVOT-Yogesh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28600" y="1066800"/>
            <a:ext cx="8534400" cy="457200"/>
          </a:xfrm>
          <a:prstGeom prst="roundRect">
            <a:avLst>
              <a:gd name="adj" fmla="val 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ectangle 12"/>
          <p:cNvSpPr/>
          <p:nvPr/>
        </p:nvSpPr>
        <p:spPr>
          <a:xfrm>
            <a:off x="2658441" y="1143000"/>
            <a:ext cx="397095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 err="1" smtClean="0">
                <a:ln w="12700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अभिनिर्णय</a:t>
            </a:r>
            <a:r>
              <a:rPr lang="en-US" sz="2000" b="1" dirty="0" smtClean="0">
                <a:ln w="12700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कलम-31 </a:t>
            </a:r>
            <a:r>
              <a:rPr lang="en-US" sz="2000" b="1" dirty="0" err="1" smtClean="0">
                <a:ln w="12700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खालील</a:t>
            </a:r>
            <a:r>
              <a:rPr lang="en-US" sz="2000" b="1" dirty="0" smtClean="0">
                <a:ln w="12700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ln w="12700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प्रकरणे</a:t>
            </a:r>
            <a:endParaRPr lang="en-US" sz="2000" b="1" dirty="0">
              <a:ln w="12700">
                <a:noFill/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DVOT-Yogesh" pitchFamily="2" charset="0"/>
              <a:cs typeface="DVOT-Yogesh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76200" y="5791200"/>
            <a:ext cx="9220200" cy="1143000"/>
            <a:chOff x="-76200" y="5791200"/>
            <a:chExt cx="9220200" cy="1143000"/>
          </a:xfrm>
        </p:grpSpPr>
        <p:sp>
          <p:nvSpPr>
            <p:cNvPr id="17" name="Rounded Rectangle 16"/>
            <p:cNvSpPr/>
            <p:nvPr/>
          </p:nvSpPr>
          <p:spPr>
            <a:xfrm>
              <a:off x="0" y="6400800"/>
              <a:ext cx="9144000" cy="457200"/>
            </a:xfrm>
            <a:prstGeom prst="roundRect">
              <a:avLst>
                <a:gd name="adj" fmla="val 1083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="" xmlns:a16="http://schemas.microsoft.com/office/drawing/2014/main" id="{29FCAA20-6340-6C01-7312-A07210CC90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6200" y="5791200"/>
              <a:ext cx="1215982" cy="11430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1066800" y="6477000"/>
              <a:ext cx="70866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नोंदणी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व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मुद्रांक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विभाग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,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सह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जिल्हा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निबंधक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वर्ग-1 व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मुद्रांक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जिल्हाधिकारी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,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जालना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.</a:t>
              </a:r>
              <a:endParaRPr lang="en-IN" sz="1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0" name="Picture 19" descr="121.jpg"/>
          <p:cNvPicPr>
            <a:picLocks noChangeAspect="1"/>
          </p:cNvPicPr>
          <p:nvPr/>
        </p:nvPicPr>
        <p:blipFill>
          <a:blip r:embed="rId3" cstate="print"/>
          <a:srcRect l="9166" t="2593" r="9166" b="-370"/>
          <a:stretch>
            <a:fillRect/>
          </a:stretch>
        </p:blipFill>
        <p:spPr>
          <a:xfrm>
            <a:off x="4724400" y="1676400"/>
            <a:ext cx="4114800" cy="4113042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098" name="Picture 2" descr="C:\Users\abc\Downloads\WhatsApp Image 2025-04-30 at 4.17.57 PM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676400"/>
            <a:ext cx="4151868" cy="4114800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228600" y="1066800"/>
            <a:ext cx="8534400" cy="5257800"/>
          </a:xfrm>
          <a:prstGeom prst="roundRect">
            <a:avLst>
              <a:gd name="adj" fmla="val 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Rectangle 14"/>
          <p:cNvSpPr/>
          <p:nvPr/>
        </p:nvSpPr>
        <p:spPr>
          <a:xfrm>
            <a:off x="228600" y="228600"/>
            <a:ext cx="8534400" cy="838200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Rectangle 15"/>
          <p:cNvSpPr/>
          <p:nvPr/>
        </p:nvSpPr>
        <p:spPr>
          <a:xfrm>
            <a:off x="2133600" y="457200"/>
            <a:ext cx="43434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 smtClean="0">
                <a:ln w="12700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10. </a:t>
            </a:r>
            <a:r>
              <a:rPr lang="en-US" sz="3200" b="1" dirty="0" err="1" smtClean="0">
                <a:ln w="12700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नाविन्यपुर्ण</a:t>
            </a:r>
            <a:r>
              <a:rPr lang="en-US" sz="3200" b="1" dirty="0" smtClean="0">
                <a:ln w="12700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3200" b="1" dirty="0" err="1" smtClean="0">
                <a:ln w="12700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उपक्रम</a:t>
            </a:r>
            <a:r>
              <a:rPr lang="en-US" sz="3200" b="1" dirty="0" smtClean="0">
                <a:ln w="12700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2</a:t>
            </a:r>
            <a:endParaRPr lang="en-US" sz="3200" b="1" dirty="0">
              <a:ln w="12700">
                <a:noFill/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DVOT-Yogesh" pitchFamily="2" charset="0"/>
              <a:cs typeface="DVOT-Yogesh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1000" y="671929"/>
            <a:ext cx="8305800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en-US" sz="2000" b="1" dirty="0" smtClean="0">
              <a:ln w="12700">
                <a:noFill/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DVOT-Yogesh" pitchFamily="2" charset="0"/>
              <a:cs typeface="DVOT-Yogesh" pitchFamily="2" charset="0"/>
            </a:endParaRPr>
          </a:p>
          <a:p>
            <a:pPr algn="ctr"/>
            <a:endParaRPr lang="en-US" sz="2400" b="1" dirty="0" smtClean="0">
              <a:ln w="12700">
                <a:noFill/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DVOT-Yogesh" pitchFamily="2" charset="0"/>
              <a:cs typeface="DVOT-Yogesh" pitchFamily="2" charset="0"/>
            </a:endParaRPr>
          </a:p>
          <a:p>
            <a:pPr algn="ctr"/>
            <a:endParaRPr lang="en-US" sz="2000" b="1" dirty="0" smtClean="0">
              <a:ln w="12700">
                <a:noFill/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DVOT-Yogesh" pitchFamily="2" charset="0"/>
              <a:cs typeface="DVOT-Yogesh" pitchFamily="2" charset="0"/>
            </a:endParaRPr>
          </a:p>
          <a:p>
            <a:endParaRPr lang="en-US" sz="2000" b="1" dirty="0" smtClean="0">
              <a:ln w="12700">
                <a:noFill/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DVOT-Yogesh" pitchFamily="2" charset="0"/>
              <a:cs typeface="DVOT-Yogesh" pitchFamily="2" charset="0"/>
            </a:endParaRPr>
          </a:p>
          <a:p>
            <a:endParaRPr lang="en-US" sz="2000" b="1" dirty="0">
              <a:ln w="12700">
                <a:noFill/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DVOT-Yogesh" pitchFamily="2" charset="0"/>
              <a:cs typeface="DVOT-Yogesh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76200" y="5791200"/>
            <a:ext cx="9220200" cy="1143000"/>
            <a:chOff x="-76200" y="5791200"/>
            <a:chExt cx="9220200" cy="1143000"/>
          </a:xfrm>
        </p:grpSpPr>
        <p:sp>
          <p:nvSpPr>
            <p:cNvPr id="7" name="Rounded Rectangle 6"/>
            <p:cNvSpPr/>
            <p:nvPr/>
          </p:nvSpPr>
          <p:spPr>
            <a:xfrm>
              <a:off x="0" y="6400800"/>
              <a:ext cx="9144000" cy="457200"/>
            </a:xfrm>
            <a:prstGeom prst="roundRect">
              <a:avLst>
                <a:gd name="adj" fmla="val 1083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29FCAA20-6340-6C01-7312-A07210CC90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6200" y="5791200"/>
              <a:ext cx="1215982" cy="1143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1066800" y="6477000"/>
              <a:ext cx="70866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नोंदणी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व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मुद्रांक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विभाग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,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सह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जिल्हा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निबंधक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वर्ग-1 व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मुद्रांक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जिल्हाधिकारी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,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जालना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.</a:t>
              </a:r>
              <a:endParaRPr lang="en-IN" sz="1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3" name="Picture 12" descr="111.jpg"/>
          <p:cNvPicPr>
            <a:picLocks noChangeAspect="1"/>
          </p:cNvPicPr>
          <p:nvPr/>
        </p:nvPicPr>
        <p:blipFill>
          <a:blip r:embed="rId3"/>
          <a:srcRect l="14167" t="1111" r="14167" b="1111"/>
          <a:stretch>
            <a:fillRect/>
          </a:stretch>
        </p:blipFill>
        <p:spPr>
          <a:xfrm>
            <a:off x="4521460" y="1828800"/>
            <a:ext cx="4165340" cy="3505200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122" name="Picture 2" descr="C:\Users\abc\Downloads\WhatsApp Image 2025-04-30 at 4.14.06 PM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828800"/>
            <a:ext cx="3962400" cy="3505200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19400" y="2667000"/>
            <a:ext cx="350520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श्री.आर.बी.मुळे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819400" y="3581400"/>
            <a:ext cx="3429000" cy="1295400"/>
          </a:xfrm>
          <a:prstGeom prst="round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DVOT-Yogesh" pitchFamily="2" charset="0"/>
              <a:cs typeface="DVOT-Yogesh" pitchFamily="2" charset="0"/>
            </a:endParaRPr>
          </a:p>
          <a:p>
            <a:pPr algn="ctr"/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सह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जिल्हा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निबंधक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वर्ग-1</a:t>
            </a:r>
          </a:p>
          <a:p>
            <a:pPr algn="ctr"/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व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मुद्रांक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जिल्हाधिकारी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,</a:t>
            </a:r>
          </a:p>
          <a:p>
            <a:pPr algn="ctr"/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जालना</a:t>
            </a:r>
            <a:endParaRPr lang="en-US" sz="2000" b="1" dirty="0" smtClean="0">
              <a:solidFill>
                <a:schemeClr val="tx2">
                  <a:lumMod val="75000"/>
                </a:schemeClr>
              </a:solidFill>
              <a:latin typeface="DVOT-Yogesh" pitchFamily="2" charset="0"/>
              <a:cs typeface="DVOT-Yogesh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3A78B6A-4238-EB2A-E33D-BAA5D5B7DC6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304801"/>
            <a:ext cx="2372863" cy="2209799"/>
          </a:xfrm>
          <a:prstGeom prst="rect">
            <a:avLst/>
          </a:prstGeom>
        </p:spPr>
      </p:pic>
      <p:pic>
        <p:nvPicPr>
          <p:cNvPr id="5" name="Picture 4" descr="download.png">
            <a:extLst>
              <a:ext uri="{FF2B5EF4-FFF2-40B4-BE49-F238E27FC236}">
                <a16:creationId xmlns="" xmlns:a16="http://schemas.microsoft.com/office/drawing/2014/main" id="{F9659C5C-01D2-8754-B9F7-06025F8EA8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115" y="4876801"/>
            <a:ext cx="2514085" cy="1447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0" y="0"/>
            <a:ext cx="28194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6324600" y="0"/>
            <a:ext cx="28194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52400"/>
            <a:ext cx="8763000" cy="8382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rPr>
              <a:t>                                                                 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" y="1540206"/>
            <a:ext cx="4038600" cy="42649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1" name="Picture 3" descr="C:\Users\abc\OneDrive\Desktop\istockphoto-1293449386-612x6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164400">
            <a:off x="3889378" y="2136778"/>
            <a:ext cx="572540" cy="57254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4495800" y="1524000"/>
            <a:ext cx="4495800" cy="1219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DVOT-Yogesh" pitchFamily="2" charset="0"/>
                <a:cs typeface="DVOT-Yogesh" pitchFamily="2" charset="0"/>
              </a:rPr>
              <a:t>नागरीकांच्या</a:t>
            </a:r>
            <a:r>
              <a:rPr lang="en-IN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DVOT-Yogesh" pitchFamily="2" charset="0"/>
                <a:cs typeface="DVOT-Yogesh" pitchFamily="2" charset="0"/>
              </a:rPr>
              <a:t>वापराकरीता</a:t>
            </a:r>
            <a:r>
              <a:rPr lang="en-IN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DVOT-Yogesh" pitchFamily="2" charset="0"/>
                <a:cs typeface="DVOT-Yogesh" pitchFamily="2" charset="0"/>
              </a:rPr>
              <a:t>अत्यंत</a:t>
            </a:r>
            <a:r>
              <a:rPr lang="en-IN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DVOT-Yogesh" pitchFamily="2" charset="0"/>
                <a:cs typeface="DVOT-Yogesh" pitchFamily="2" charset="0"/>
              </a:rPr>
              <a:t>सोईचे</a:t>
            </a:r>
            <a:r>
              <a:rPr lang="en-IN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DVOT-Yogesh" pitchFamily="2" charset="0"/>
                <a:cs typeface="DVOT-Yogesh" pitchFamily="2" charset="0"/>
              </a:rPr>
              <a:t> (User Friendly) </a:t>
            </a:r>
            <a:r>
              <a:rPr lang="en-IN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DVOT-Yogesh" pitchFamily="2" charset="0"/>
                <a:cs typeface="DVOT-Yogesh" pitchFamily="2" charset="0"/>
              </a:rPr>
              <a:t>संकेतस्थळ</a:t>
            </a:r>
            <a:r>
              <a:rPr lang="en-IN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DVOT-Yogesh" pitchFamily="2" charset="0"/>
                <a:cs typeface="DVOT-Yogesh" pitchFamily="2" charset="0"/>
              </a:rPr>
              <a:t>आहे</a:t>
            </a:r>
            <a:r>
              <a:rPr lang="en-IN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DVOT-Yogesh" pitchFamily="2" charset="0"/>
                <a:cs typeface="DVOT-Yogesh" pitchFamily="2" charset="0"/>
              </a:rPr>
              <a:t>.</a:t>
            </a:r>
          </a:p>
          <a:p>
            <a:pPr algn="ctr"/>
            <a:r>
              <a:rPr lang="en-IN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DVOT-Yogesh" pitchFamily="2" charset="0"/>
                <a:cs typeface="DVOT-Yogesh" pitchFamily="2" charset="0"/>
              </a:rPr>
              <a:t>नागरीकांकरीता</a:t>
            </a:r>
            <a:r>
              <a:rPr lang="en-IN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DVOT-Yogesh" pitchFamily="2" charset="0"/>
                <a:cs typeface="DVOT-Yogesh" pitchFamily="2" charset="0"/>
              </a:rPr>
              <a:t>खालील</a:t>
            </a:r>
            <a:r>
              <a:rPr lang="en-IN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DVOT-Yogesh" pitchFamily="2" charset="0"/>
                <a:cs typeface="DVOT-Yogesh" pitchFamily="2" charset="0"/>
              </a:rPr>
              <a:t>प्रकारच्या</a:t>
            </a:r>
            <a:r>
              <a:rPr lang="en-IN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DVOT-Yogesh" pitchFamily="2" charset="0"/>
                <a:cs typeface="DVOT-Yogesh" pitchFamily="2" charset="0"/>
              </a:rPr>
              <a:t>सेवा</a:t>
            </a:r>
            <a:r>
              <a:rPr lang="en-IN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DVOT-Yogesh" pitchFamily="2" charset="0"/>
                <a:cs typeface="DVOT-Yogesh" pitchFamily="2" charset="0"/>
              </a:rPr>
              <a:t>देण्यात</a:t>
            </a:r>
            <a:r>
              <a:rPr lang="en-IN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DVOT-Yogesh" pitchFamily="2" charset="0"/>
                <a:cs typeface="DVOT-Yogesh" pitchFamily="2" charset="0"/>
              </a:rPr>
              <a:t>येत</a:t>
            </a:r>
            <a:r>
              <a:rPr lang="en-IN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DVOT-Yogesh" pitchFamily="2" charset="0"/>
                <a:cs typeface="DVOT-Yogesh" pitchFamily="2" charset="0"/>
              </a:rPr>
              <a:t>आहेत</a:t>
            </a:r>
            <a:r>
              <a:rPr lang="en-IN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DVOT-Yogesh" pitchFamily="2" charset="0"/>
                <a:cs typeface="DVOT-Yogesh" pitchFamily="2" charset="0"/>
              </a:rPr>
              <a:t>.</a:t>
            </a:r>
            <a:endParaRPr lang="en-IN" b="1" dirty="0">
              <a:solidFill>
                <a:schemeClr val="tx1">
                  <a:lumMod val="85000"/>
                  <a:lumOff val="15000"/>
                </a:schemeClr>
              </a:solidFill>
              <a:latin typeface="DVOT-Yogesh" pitchFamily="2" charset="0"/>
              <a:cs typeface="DVOT-Yogesh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2000" y="2895600"/>
            <a:ext cx="4419600" cy="2362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2400" y="5334000"/>
            <a:ext cx="8839200" cy="990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IN" sz="1600" b="1" dirty="0" err="1" smtClean="0">
                <a:solidFill>
                  <a:schemeClr val="tx1"/>
                </a:solidFill>
                <a:latin typeface="DVOT-Yogesh" pitchFamily="2" charset="0"/>
                <a:cs typeface="DVOT-Yogesh" pitchFamily="2" charset="0"/>
              </a:rPr>
              <a:t>या</a:t>
            </a:r>
            <a:r>
              <a:rPr lang="en-IN" sz="1600" b="1" dirty="0" smtClean="0">
                <a:solidFill>
                  <a:schemeClr val="tx1"/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600" b="1" dirty="0" err="1" smtClean="0">
                <a:solidFill>
                  <a:schemeClr val="tx1"/>
                </a:solidFill>
                <a:latin typeface="DVOT-Yogesh" pitchFamily="2" charset="0"/>
                <a:cs typeface="DVOT-Yogesh" pitchFamily="2" charset="0"/>
              </a:rPr>
              <a:t>कार्यालयांकडुन</a:t>
            </a:r>
            <a:r>
              <a:rPr lang="en-IN" sz="1600" b="1" dirty="0" smtClean="0">
                <a:solidFill>
                  <a:schemeClr val="tx1"/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600" b="1" dirty="0" err="1" smtClean="0">
                <a:solidFill>
                  <a:schemeClr val="tx1"/>
                </a:solidFill>
                <a:latin typeface="DVOT-Yogesh" pitchFamily="2" charset="0"/>
                <a:cs typeface="DVOT-Yogesh" pitchFamily="2" charset="0"/>
              </a:rPr>
              <a:t>देण्यात</a:t>
            </a:r>
            <a:r>
              <a:rPr lang="en-IN" sz="1600" b="1" dirty="0" smtClean="0">
                <a:solidFill>
                  <a:schemeClr val="tx1"/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600" b="1" dirty="0" err="1" smtClean="0">
                <a:solidFill>
                  <a:schemeClr val="tx1"/>
                </a:solidFill>
                <a:latin typeface="DVOT-Yogesh" pitchFamily="2" charset="0"/>
                <a:cs typeface="DVOT-Yogesh" pitchFamily="2" charset="0"/>
              </a:rPr>
              <a:t>येणा-या</a:t>
            </a:r>
            <a:r>
              <a:rPr lang="en-IN" sz="1600" b="1" dirty="0" smtClean="0">
                <a:solidFill>
                  <a:schemeClr val="tx1"/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600" b="1" dirty="0" err="1" smtClean="0">
                <a:solidFill>
                  <a:schemeClr val="tx1"/>
                </a:solidFill>
                <a:latin typeface="DVOT-Yogesh" pitchFamily="2" charset="0"/>
                <a:cs typeface="DVOT-Yogesh" pitchFamily="2" charset="0"/>
              </a:rPr>
              <a:t>सेवांमध्ये</a:t>
            </a:r>
            <a:r>
              <a:rPr lang="en-IN" sz="1600" b="1" dirty="0" smtClean="0">
                <a:solidFill>
                  <a:schemeClr val="tx1"/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600" b="1" dirty="0" err="1" smtClean="0">
                <a:solidFill>
                  <a:schemeClr val="tx1"/>
                </a:solidFill>
                <a:latin typeface="DVOT-Yogesh" pitchFamily="2" charset="0"/>
                <a:cs typeface="DVOT-Yogesh" pitchFamily="2" charset="0"/>
              </a:rPr>
              <a:t>ऑनलाईन</a:t>
            </a:r>
            <a:r>
              <a:rPr lang="en-IN" sz="1600" b="1" dirty="0" smtClean="0">
                <a:solidFill>
                  <a:schemeClr val="tx1"/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600" b="1" dirty="0" err="1" smtClean="0">
                <a:solidFill>
                  <a:schemeClr val="tx1"/>
                </a:solidFill>
                <a:latin typeface="DVOT-Yogesh" pitchFamily="2" charset="0"/>
                <a:cs typeface="DVOT-Yogesh" pitchFamily="2" charset="0"/>
              </a:rPr>
              <a:t>पध्दतीने</a:t>
            </a:r>
            <a:r>
              <a:rPr lang="en-IN" sz="1600" b="1" dirty="0" smtClean="0">
                <a:solidFill>
                  <a:schemeClr val="tx1"/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600" b="1" dirty="0" err="1" smtClean="0">
                <a:solidFill>
                  <a:schemeClr val="tx1"/>
                </a:solidFill>
                <a:latin typeface="DVOT-Yogesh" pitchFamily="2" charset="0"/>
                <a:cs typeface="DVOT-Yogesh" pitchFamily="2" charset="0"/>
              </a:rPr>
              <a:t>अभिनिर्णय</a:t>
            </a:r>
            <a:r>
              <a:rPr lang="en-IN" sz="1600" b="1" dirty="0" smtClean="0">
                <a:solidFill>
                  <a:schemeClr val="tx1"/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600" b="1" dirty="0" err="1" smtClean="0">
                <a:solidFill>
                  <a:schemeClr val="tx1"/>
                </a:solidFill>
                <a:latin typeface="DVOT-Yogesh" pitchFamily="2" charset="0"/>
                <a:cs typeface="DVOT-Yogesh" pitchFamily="2" charset="0"/>
              </a:rPr>
              <a:t>प्रकरणे</a:t>
            </a:r>
            <a:r>
              <a:rPr lang="en-IN" sz="1600" b="1" dirty="0" smtClean="0">
                <a:solidFill>
                  <a:schemeClr val="tx1"/>
                </a:solidFill>
                <a:latin typeface="DVOT-Yogesh" pitchFamily="2" charset="0"/>
                <a:cs typeface="DVOT-Yogesh" pitchFamily="2" charset="0"/>
              </a:rPr>
              <a:t> व </a:t>
            </a:r>
            <a:r>
              <a:rPr lang="en-IN" sz="1600" b="1" dirty="0" err="1" smtClean="0">
                <a:solidFill>
                  <a:schemeClr val="tx1"/>
                </a:solidFill>
                <a:latin typeface="DVOT-Yogesh" pitchFamily="2" charset="0"/>
                <a:cs typeface="DVOT-Yogesh" pitchFamily="2" charset="0"/>
              </a:rPr>
              <a:t>परतावा</a:t>
            </a:r>
            <a:r>
              <a:rPr lang="en-IN" sz="1600" b="1" dirty="0" smtClean="0">
                <a:solidFill>
                  <a:schemeClr val="tx1"/>
                </a:solidFill>
                <a:latin typeface="DVOT-Yogesh" pitchFamily="2" charset="0"/>
                <a:cs typeface="DVOT-Yogesh" pitchFamily="2" charset="0"/>
              </a:rPr>
              <a:t>         </a:t>
            </a:r>
          </a:p>
          <a:p>
            <a:pPr algn="ctr">
              <a:lnSpc>
                <a:spcPct val="150000"/>
              </a:lnSpc>
            </a:pPr>
            <a:r>
              <a:rPr lang="en-IN" sz="1600" b="1" dirty="0" smtClean="0">
                <a:solidFill>
                  <a:schemeClr val="tx1"/>
                </a:solidFill>
                <a:latin typeface="DVOT-Yogesh" pitchFamily="2" charset="0"/>
                <a:cs typeface="DVOT-Yogesh" pitchFamily="2" charset="0"/>
              </a:rPr>
              <a:t>             </a:t>
            </a:r>
            <a:r>
              <a:rPr lang="en-IN" sz="1600" b="1" dirty="0" err="1" smtClean="0">
                <a:solidFill>
                  <a:schemeClr val="tx1"/>
                </a:solidFill>
                <a:latin typeface="DVOT-Yogesh" pitchFamily="2" charset="0"/>
                <a:cs typeface="DVOT-Yogesh" pitchFamily="2" charset="0"/>
              </a:rPr>
              <a:t>प्रकरण</a:t>
            </a:r>
            <a:r>
              <a:rPr lang="en-IN" sz="1600" b="1" dirty="0" smtClean="0">
                <a:solidFill>
                  <a:schemeClr val="tx1"/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600" b="1" dirty="0" err="1" smtClean="0">
                <a:solidFill>
                  <a:schemeClr val="tx1"/>
                </a:solidFill>
                <a:latin typeface="DVOT-Yogesh" pitchFamily="2" charset="0"/>
                <a:cs typeface="DVOT-Yogesh" pitchFamily="2" charset="0"/>
              </a:rPr>
              <a:t>दाखल</a:t>
            </a:r>
            <a:r>
              <a:rPr lang="en-IN" sz="1600" b="1" dirty="0" smtClean="0">
                <a:solidFill>
                  <a:schemeClr val="tx1"/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600" b="1" dirty="0" err="1" smtClean="0">
                <a:solidFill>
                  <a:schemeClr val="tx1"/>
                </a:solidFill>
                <a:latin typeface="DVOT-Yogesh" pitchFamily="2" charset="0"/>
                <a:cs typeface="DVOT-Yogesh" pitchFamily="2" charset="0"/>
              </a:rPr>
              <a:t>करण्याची</a:t>
            </a:r>
            <a:r>
              <a:rPr lang="en-IN" sz="1600" b="1" dirty="0" smtClean="0">
                <a:solidFill>
                  <a:schemeClr val="tx1"/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600" b="1" dirty="0" err="1" smtClean="0">
                <a:solidFill>
                  <a:schemeClr val="tx1"/>
                </a:solidFill>
                <a:latin typeface="DVOT-Yogesh" pitchFamily="2" charset="0"/>
                <a:cs typeface="DVOT-Yogesh" pitchFamily="2" charset="0"/>
              </a:rPr>
              <a:t>सुविधा</a:t>
            </a:r>
            <a:r>
              <a:rPr lang="en-IN" sz="1600" b="1" dirty="0" smtClean="0">
                <a:solidFill>
                  <a:schemeClr val="tx1"/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600" b="1" dirty="0" err="1" smtClean="0">
                <a:solidFill>
                  <a:schemeClr val="tx1"/>
                </a:solidFill>
                <a:latin typeface="DVOT-Yogesh" pitchFamily="2" charset="0"/>
                <a:cs typeface="DVOT-Yogesh" pitchFamily="2" charset="0"/>
              </a:rPr>
              <a:t>नागरिकांकरीता</a:t>
            </a:r>
            <a:r>
              <a:rPr lang="en-IN" sz="1600" b="1" dirty="0" smtClean="0">
                <a:solidFill>
                  <a:schemeClr val="tx1"/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600" b="1" dirty="0" err="1" smtClean="0">
                <a:solidFill>
                  <a:schemeClr val="tx1"/>
                </a:solidFill>
                <a:latin typeface="DVOT-Yogesh" pitchFamily="2" charset="0"/>
                <a:cs typeface="DVOT-Yogesh" pitchFamily="2" charset="0"/>
              </a:rPr>
              <a:t>उपलब्ध</a:t>
            </a:r>
            <a:r>
              <a:rPr lang="en-IN" sz="1600" b="1" dirty="0" smtClean="0">
                <a:solidFill>
                  <a:schemeClr val="tx1"/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600" b="1" dirty="0" err="1" smtClean="0">
                <a:solidFill>
                  <a:schemeClr val="tx1"/>
                </a:solidFill>
                <a:latin typeface="DVOT-Yogesh" pitchFamily="2" charset="0"/>
                <a:cs typeface="DVOT-Yogesh" pitchFamily="2" charset="0"/>
              </a:rPr>
              <a:t>करुण</a:t>
            </a:r>
            <a:r>
              <a:rPr lang="en-IN" sz="1600" b="1" dirty="0" smtClean="0">
                <a:solidFill>
                  <a:schemeClr val="tx1"/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600" b="1" dirty="0" err="1" smtClean="0">
                <a:solidFill>
                  <a:schemeClr val="tx1"/>
                </a:solidFill>
                <a:latin typeface="DVOT-Yogesh" pitchFamily="2" charset="0"/>
                <a:cs typeface="DVOT-Yogesh" pitchFamily="2" charset="0"/>
              </a:rPr>
              <a:t>देण्यात</a:t>
            </a:r>
            <a:r>
              <a:rPr lang="en-IN" sz="1600" b="1" dirty="0" smtClean="0">
                <a:solidFill>
                  <a:schemeClr val="tx1"/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600" b="1" dirty="0" err="1" smtClean="0">
                <a:solidFill>
                  <a:schemeClr val="tx1"/>
                </a:solidFill>
                <a:latin typeface="DVOT-Yogesh" pitchFamily="2" charset="0"/>
                <a:cs typeface="DVOT-Yogesh" pitchFamily="2" charset="0"/>
              </a:rPr>
              <a:t>आली</a:t>
            </a:r>
            <a:r>
              <a:rPr lang="en-IN" sz="1600" b="1" dirty="0" smtClean="0">
                <a:solidFill>
                  <a:schemeClr val="tx1"/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600" b="1" dirty="0" err="1" smtClean="0">
                <a:solidFill>
                  <a:schemeClr val="tx1"/>
                </a:solidFill>
                <a:latin typeface="DVOT-Yogesh" pitchFamily="2" charset="0"/>
                <a:cs typeface="DVOT-Yogesh" pitchFamily="2" charset="0"/>
              </a:rPr>
              <a:t>आहे</a:t>
            </a:r>
            <a:r>
              <a:rPr lang="en-IN" sz="1600" b="1" dirty="0" smtClean="0">
                <a:solidFill>
                  <a:schemeClr val="tx1"/>
                </a:solidFill>
                <a:latin typeface="DVOT-Yogesh" pitchFamily="2" charset="0"/>
                <a:cs typeface="DVOT-Yogesh" pitchFamily="2" charset="0"/>
              </a:rPr>
              <a:t>.</a:t>
            </a:r>
            <a:endParaRPr lang="en-IN" sz="1600" b="1" dirty="0">
              <a:solidFill>
                <a:schemeClr val="tx1"/>
              </a:solidFill>
              <a:latin typeface="DVOT-Yogesh" pitchFamily="2" charset="0"/>
              <a:cs typeface="DVOT-Yogesh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81400" y="381000"/>
            <a:ext cx="24192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rPr>
              <a:t>1.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rPr>
              <a:t>संकेतस्थळ</a:t>
            </a:r>
            <a:endParaRPr lang="en-US" sz="3200" b="1" cap="all" dirty="0">
              <a:ln w="0"/>
              <a:effectLst>
                <a:reflection blurRad="12700" stA="50000" endPos="50000" dist="5000" dir="5400000" sy="-100000" rotWithShape="0"/>
              </a:effectLst>
              <a:latin typeface="DVOT-Yogesh" pitchFamily="2" charset="0"/>
              <a:cs typeface="DVOT-Yogesh" pitchFamily="2" charset="0"/>
            </a:endParaRPr>
          </a:p>
        </p:txBody>
      </p:sp>
      <p:pic>
        <p:nvPicPr>
          <p:cNvPr id="9" name="Picture 2" descr="C:\Users\abc\OneDrive\Desktop\website-icon-2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838980"/>
            <a:ext cx="599420" cy="59942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838200" y="1882914"/>
            <a:ext cx="3505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b="1" dirty="0" smtClean="0">
                <a:solidFill>
                  <a:srgbClr val="0070C0"/>
                </a:solidFill>
                <a:hlinkClick r:id="rId4"/>
              </a:rPr>
              <a:t>https://igrmaharashtra.gov.in/</a:t>
            </a:r>
            <a:endParaRPr lang="en-IN" sz="2000" b="1" dirty="0" smtClean="0">
              <a:solidFill>
                <a:srgbClr val="0070C0"/>
              </a:solidFill>
            </a:endParaRPr>
          </a:p>
          <a:p>
            <a:r>
              <a:rPr lang="en-IN" sz="2000" b="1" dirty="0" err="1" smtClean="0">
                <a:solidFill>
                  <a:schemeClr val="tx2"/>
                </a:solidFill>
              </a:rPr>
              <a:t>मदत</a:t>
            </a:r>
            <a:r>
              <a:rPr lang="en-IN" sz="2000" b="1" dirty="0" smtClean="0">
                <a:solidFill>
                  <a:schemeClr val="tx2"/>
                </a:solidFill>
              </a:rPr>
              <a:t> </a:t>
            </a:r>
            <a:r>
              <a:rPr lang="en-IN" sz="2000" b="1" dirty="0" err="1" smtClean="0">
                <a:solidFill>
                  <a:schemeClr val="tx2"/>
                </a:solidFill>
              </a:rPr>
              <a:t>कक्ष</a:t>
            </a:r>
            <a:r>
              <a:rPr lang="en-IN" sz="2000" b="1" dirty="0" smtClean="0">
                <a:solidFill>
                  <a:schemeClr val="tx2"/>
                </a:solidFill>
              </a:rPr>
              <a:t> क्र.8888007777</a:t>
            </a:r>
            <a:endParaRPr lang="en-IN" sz="2000" b="1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600" y="1600200"/>
            <a:ext cx="42672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IN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DVOT-Yogesh" pitchFamily="2" charset="0"/>
                <a:cs typeface="DVOT-Yogesh" pitchFamily="2" charset="0"/>
              </a:rPr>
              <a:t>नोंदणी</a:t>
            </a:r>
            <a:r>
              <a:rPr lang="en-IN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DVOT-Yogesh" pitchFamily="2" charset="0"/>
                <a:cs typeface="DVOT-Yogesh" pitchFamily="2" charset="0"/>
              </a:rPr>
              <a:t> व </a:t>
            </a:r>
            <a:r>
              <a:rPr lang="en-IN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DVOT-Yogesh" pitchFamily="2" charset="0"/>
                <a:cs typeface="DVOT-Yogesh" pitchFamily="2" charset="0"/>
              </a:rPr>
              <a:t>मुद्रांक</a:t>
            </a:r>
            <a:r>
              <a:rPr lang="en-IN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DVOT-Yogesh" pitchFamily="2" charset="0"/>
                <a:cs typeface="DVOT-Yogesh" pitchFamily="2" charset="0"/>
              </a:rPr>
              <a:t>विभागाचे</a:t>
            </a:r>
            <a:r>
              <a:rPr lang="en-IN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DVOT-Yogesh" pitchFamily="2" charset="0"/>
                <a:cs typeface="DVOT-Yogesh" pitchFamily="2" charset="0"/>
              </a:rPr>
              <a:t>संकेतस्थळ</a:t>
            </a:r>
            <a:endParaRPr lang="en-IN" sz="2000" b="1" dirty="0">
              <a:solidFill>
                <a:schemeClr val="tx1">
                  <a:lumMod val="85000"/>
                  <a:lumOff val="15000"/>
                </a:schemeClr>
              </a:solidFill>
              <a:latin typeface="DVOT-Yogesh" pitchFamily="2" charset="0"/>
              <a:cs typeface="DVOT-Yogesh" pitchFamily="2" charset="0"/>
            </a:endParaRPr>
          </a:p>
        </p:txBody>
      </p:sp>
      <p:pic>
        <p:nvPicPr>
          <p:cNvPr id="1026" name="Picture 2" descr="C:\Users\abc\OneDrive\Desktop\Igr websit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2667000"/>
            <a:ext cx="4267200" cy="25146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1027" name="Picture 3" descr="C:\Users\abc\OneDrive\Pictures\Screenshots\Screenshot (32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02757" y="2971800"/>
            <a:ext cx="4312643" cy="2233613"/>
          </a:xfrm>
          <a:prstGeom prst="rect">
            <a:avLst/>
          </a:prstGeom>
          <a:noFill/>
        </p:spPr>
      </p:pic>
      <p:sp>
        <p:nvSpPr>
          <p:cNvPr id="23" name="Down Arrow 22"/>
          <p:cNvSpPr/>
          <p:nvPr/>
        </p:nvSpPr>
        <p:spPr>
          <a:xfrm>
            <a:off x="6553200" y="2743200"/>
            <a:ext cx="228600" cy="381000"/>
          </a:xfrm>
          <a:prstGeom prst="downArrow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28" name="Picture 4" descr="C:\Users\abc\Downloads\pngwing.com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43200" y="152400"/>
            <a:ext cx="762000" cy="741905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228600" y="990600"/>
            <a:ext cx="8763000" cy="457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IN" sz="2000" b="1" dirty="0" smtClean="0">
                <a:solidFill>
                  <a:schemeClr val="bg1"/>
                </a:solidFill>
                <a:latin typeface="DVOT-Yogesh" pitchFamily="2" charset="0"/>
                <a:cs typeface="DVOT-Yogesh" pitchFamily="2" charset="0"/>
              </a:rPr>
              <a:t>             अ. </a:t>
            </a:r>
            <a:r>
              <a:rPr lang="en-IN" sz="2000" b="1" dirty="0" err="1" smtClean="0">
                <a:solidFill>
                  <a:schemeClr val="bg1"/>
                </a:solidFill>
                <a:latin typeface="DVOT-Yogesh" pitchFamily="2" charset="0"/>
                <a:cs typeface="DVOT-Yogesh" pitchFamily="2" charset="0"/>
              </a:rPr>
              <a:t>वापरण्याची</a:t>
            </a:r>
            <a:r>
              <a:rPr lang="en-IN" sz="2000" b="1" dirty="0" smtClean="0">
                <a:solidFill>
                  <a:schemeClr val="bg1"/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solidFill>
                  <a:schemeClr val="bg1"/>
                </a:solidFill>
                <a:latin typeface="DVOT-Yogesh" pitchFamily="2" charset="0"/>
                <a:cs typeface="DVOT-Yogesh" pitchFamily="2" charset="0"/>
              </a:rPr>
              <a:t>सुलभता</a:t>
            </a:r>
            <a:endParaRPr lang="en-IN" sz="2000" b="1" dirty="0">
              <a:solidFill>
                <a:schemeClr val="bg1"/>
              </a:solidFill>
              <a:latin typeface="DVOT-Yogesh" pitchFamily="2" charset="0"/>
              <a:cs typeface="DVOT-Yogesh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-76200" y="5791200"/>
            <a:ext cx="9220200" cy="1143000"/>
            <a:chOff x="-76200" y="5791200"/>
            <a:chExt cx="9220200" cy="1143000"/>
          </a:xfrm>
        </p:grpSpPr>
        <p:sp>
          <p:nvSpPr>
            <p:cNvPr id="21" name="Rounded Rectangle 20"/>
            <p:cNvSpPr/>
            <p:nvPr/>
          </p:nvSpPr>
          <p:spPr>
            <a:xfrm>
              <a:off x="0" y="6400800"/>
              <a:ext cx="9144000" cy="457200"/>
            </a:xfrm>
            <a:prstGeom prst="roundRect">
              <a:avLst>
                <a:gd name="adj" fmla="val 1083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="" xmlns:a16="http://schemas.microsoft.com/office/drawing/2014/main" id="{29FCAA20-6340-6C01-7312-A07210CC900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-76200" y="5791200"/>
              <a:ext cx="1215982" cy="114300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1066800" y="6477000"/>
              <a:ext cx="70866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नोंदणी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व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मुद्रांक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विभाग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,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सह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जिल्हा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निबंधक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वर्ग-1 व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मुद्रांक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जिल्हाधिकारी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,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जालना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.</a:t>
              </a:r>
              <a:endParaRPr lang="en-IN" sz="14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990600"/>
            <a:ext cx="8610600" cy="609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संकेतस्थळावर</a:t>
            </a:r>
            <a:r>
              <a:rPr lang="en-IN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माहितीचे</a:t>
            </a:r>
            <a:r>
              <a:rPr lang="en-IN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अद्यावतीकरण</a:t>
            </a:r>
            <a:r>
              <a:rPr lang="en-IN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करण्यात</a:t>
            </a:r>
            <a:r>
              <a:rPr lang="en-IN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आले</a:t>
            </a:r>
            <a:r>
              <a:rPr lang="en-IN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आहे</a:t>
            </a:r>
            <a:r>
              <a:rPr lang="en-IN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.</a:t>
            </a:r>
            <a:endParaRPr lang="en-I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VOT-Yogesh" pitchFamily="2" charset="0"/>
              <a:cs typeface="DVOT-Yogesh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152400"/>
            <a:ext cx="8610600" cy="762000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ectangle 10"/>
          <p:cNvSpPr/>
          <p:nvPr/>
        </p:nvSpPr>
        <p:spPr>
          <a:xfrm>
            <a:off x="1600200" y="300335"/>
            <a:ext cx="51816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rPr>
              <a:t>  आ)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rPr>
              <a:t>माहितीचे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rPr>
              <a:t>अद्यावतीकरण</a:t>
            </a:r>
            <a:endParaRPr lang="en-US" sz="3200" b="1" cap="all" dirty="0">
              <a:ln w="0"/>
              <a:effectLst>
                <a:reflection blurRad="12700" stA="50000" endPos="50000" dist="5000" dir="5400000" sy="-100000" rotWithShape="0"/>
              </a:effectLst>
              <a:latin typeface="DVOT-Yogesh" pitchFamily="2" charset="0"/>
              <a:cs typeface="DVOT-Yogesh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5486400"/>
            <a:ext cx="8686800" cy="762000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DVOT-Yogesh" pitchFamily="2" charset="0"/>
                <a:cs typeface="DVOT-Yogesh" pitchFamily="2" charset="0"/>
              </a:rPr>
              <a:t>सह</a:t>
            </a:r>
            <a:r>
              <a:rPr lang="en-I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DVOT-Yogesh" pitchFamily="2" charset="0"/>
                <a:cs typeface="DVOT-Yogesh" pitchFamily="2" charset="0"/>
              </a:rPr>
              <a:t>जिल्हा</a:t>
            </a:r>
            <a:r>
              <a:rPr lang="en-I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DVOT-Yogesh" pitchFamily="2" charset="0"/>
                <a:cs typeface="DVOT-Yogesh" pitchFamily="2" charset="0"/>
              </a:rPr>
              <a:t>निबंधक</a:t>
            </a:r>
            <a:r>
              <a:rPr lang="en-I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DVOT-Yogesh" pitchFamily="2" charset="0"/>
                <a:cs typeface="DVOT-Yogesh" pitchFamily="2" charset="0"/>
              </a:rPr>
              <a:t> वर्ग-1 </a:t>
            </a:r>
            <a:r>
              <a:rPr lang="en-IN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DVOT-Yogesh" pitchFamily="2" charset="0"/>
                <a:cs typeface="DVOT-Yogesh" pitchFamily="2" charset="0"/>
              </a:rPr>
              <a:t>जालना</a:t>
            </a:r>
            <a:r>
              <a:rPr lang="en-I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DVOT-Yogesh" pitchFamily="2" charset="0"/>
                <a:cs typeface="DVOT-Yogesh" pitchFamily="2" charset="0"/>
              </a:rPr>
              <a:t>या</a:t>
            </a:r>
            <a:r>
              <a:rPr lang="en-I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DVOT-Yogesh" pitchFamily="2" charset="0"/>
                <a:cs typeface="DVOT-Yogesh" pitchFamily="2" charset="0"/>
              </a:rPr>
              <a:t>कार्यालयाची</a:t>
            </a:r>
            <a:r>
              <a:rPr lang="en-I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DVOT-Yogesh" pitchFamily="2" charset="0"/>
                <a:cs typeface="DVOT-Yogesh" pitchFamily="2" charset="0"/>
              </a:rPr>
              <a:t>माहिती</a:t>
            </a:r>
            <a:r>
              <a:rPr lang="en-I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DVOT-Yogesh" pitchFamily="2" charset="0"/>
                <a:cs typeface="DVOT-Yogesh" pitchFamily="2" charset="0"/>
              </a:rPr>
              <a:t>संकेतस्थळावर</a:t>
            </a:r>
            <a:r>
              <a:rPr lang="en-I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DVOT-Yogesh" pitchFamily="2" charset="0"/>
                <a:cs typeface="DVOT-Yogesh" pitchFamily="2" charset="0"/>
              </a:rPr>
              <a:t>अदयावत</a:t>
            </a:r>
            <a:r>
              <a:rPr lang="en-I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DVOT-Yogesh" pitchFamily="2" charset="0"/>
                <a:cs typeface="DVOT-Yogesh" pitchFamily="2" charset="0"/>
              </a:rPr>
              <a:t>करणेसाठी</a:t>
            </a:r>
            <a:r>
              <a:rPr lang="en-I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DVOT-Yogesh" pitchFamily="2" charset="0"/>
                <a:cs typeface="DVOT-Yogesh" pitchFamily="2" charset="0"/>
              </a:rPr>
              <a:t>नोंदणी</a:t>
            </a:r>
            <a:r>
              <a:rPr lang="en-I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DVOT-Yogesh" pitchFamily="2" charset="0"/>
                <a:cs typeface="DVOT-Yogesh" pitchFamily="2" charset="0"/>
              </a:rPr>
              <a:t>  व </a:t>
            </a:r>
            <a:r>
              <a:rPr lang="en-IN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DVOT-Yogesh" pitchFamily="2" charset="0"/>
                <a:cs typeface="DVOT-Yogesh" pitchFamily="2" charset="0"/>
              </a:rPr>
              <a:t>महानिरीक्षक</a:t>
            </a:r>
            <a:r>
              <a:rPr lang="en-I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DVOT-Yogesh" pitchFamily="2" charset="0"/>
                <a:cs typeface="DVOT-Yogesh" pitchFamily="2" charset="0"/>
              </a:rPr>
              <a:t>कार्यालयास</a:t>
            </a:r>
            <a:r>
              <a:rPr lang="en-I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DVOT-Yogesh" pitchFamily="2" charset="0"/>
                <a:cs typeface="DVOT-Yogesh" pitchFamily="2" charset="0"/>
              </a:rPr>
              <a:t>पुरविण्यात</a:t>
            </a:r>
            <a:r>
              <a:rPr lang="en-I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DVOT-Yogesh" pitchFamily="2" charset="0"/>
                <a:cs typeface="DVOT-Yogesh" pitchFamily="2" charset="0"/>
              </a:rPr>
              <a:t>आलेली</a:t>
            </a:r>
            <a:r>
              <a:rPr lang="en-I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DVOT-Yogesh" pitchFamily="2" charset="0"/>
                <a:cs typeface="DVOT-Yogesh" pitchFamily="2" charset="0"/>
              </a:rPr>
              <a:t>आहे</a:t>
            </a:r>
            <a:r>
              <a:rPr lang="en-I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DVOT-Yogesh" pitchFamily="2" charset="0"/>
                <a:cs typeface="DVOT-Yogesh" pitchFamily="2" charset="0"/>
              </a:rPr>
              <a:t>.</a:t>
            </a:r>
            <a:endParaRPr lang="en-IN" sz="1600" b="1" dirty="0">
              <a:solidFill>
                <a:schemeClr val="tx1">
                  <a:lumMod val="85000"/>
                  <a:lumOff val="15000"/>
                </a:schemeClr>
              </a:solidFill>
              <a:latin typeface="DVOT-Yogesh" pitchFamily="2" charset="0"/>
              <a:cs typeface="DVOT-Yogesh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9956" y="1676400"/>
            <a:ext cx="2605644" cy="37338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4" name="Picture 2" descr="C:\Users\abc\OneDrive\Pictures\Screenshots\Screenshot (38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76400"/>
            <a:ext cx="2514600" cy="36576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15" name="Rectangle 14"/>
          <p:cNvSpPr/>
          <p:nvPr/>
        </p:nvSpPr>
        <p:spPr>
          <a:xfrm>
            <a:off x="5486400" y="1676400"/>
            <a:ext cx="3429000" cy="17526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6" name="Picture 3" descr="C:\Users\abc\OneDrive\Pictures\Screenshots\Screenshot (40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1752600"/>
            <a:ext cx="3276600" cy="1600200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5486400" y="3505200"/>
            <a:ext cx="3429000" cy="19050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052" name="Picture 4" descr="C:\Users\abc\OneDrive\Pictures\Screenshots\Screenshot (41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3581400"/>
            <a:ext cx="3276600" cy="1780571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2895600" y="1676400"/>
            <a:ext cx="2438400" cy="37338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9" name="Picture 5" descr="C:\Users\abc\OneDrive\Pictures\Screenshots\Screenshot (43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1676400"/>
            <a:ext cx="2419350" cy="36576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grpSp>
        <p:nvGrpSpPr>
          <p:cNvPr id="20" name="Group 19"/>
          <p:cNvGrpSpPr/>
          <p:nvPr/>
        </p:nvGrpSpPr>
        <p:grpSpPr>
          <a:xfrm>
            <a:off x="-76200" y="5791200"/>
            <a:ext cx="9220200" cy="1143000"/>
            <a:chOff x="-76200" y="5791200"/>
            <a:chExt cx="9220200" cy="1143000"/>
          </a:xfrm>
        </p:grpSpPr>
        <p:sp>
          <p:nvSpPr>
            <p:cNvPr id="21" name="Rounded Rectangle 20"/>
            <p:cNvSpPr/>
            <p:nvPr/>
          </p:nvSpPr>
          <p:spPr>
            <a:xfrm>
              <a:off x="0" y="6400800"/>
              <a:ext cx="9144000" cy="457200"/>
            </a:xfrm>
            <a:prstGeom prst="roundRect">
              <a:avLst>
                <a:gd name="adj" fmla="val 1083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="" xmlns:a16="http://schemas.microsoft.com/office/drawing/2014/main" id="{29FCAA20-6340-6C01-7312-A07210CC90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76200" y="5791200"/>
              <a:ext cx="1215982" cy="1143000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1066800" y="6477000"/>
              <a:ext cx="70866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नोंदणी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व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मुद्रांक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विभाग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,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सह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जिल्हा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निबंधक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वर्ग-1 व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मुद्रांक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जिल्हाधिकारी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,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जालना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.</a:t>
              </a:r>
              <a:endParaRPr lang="en-IN" sz="14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3657600"/>
            <a:ext cx="8458200" cy="381000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err="1" smtClean="0">
                <a:solidFill>
                  <a:schemeClr val="tx2">
                    <a:lumMod val="75000"/>
                  </a:schemeClr>
                </a:solidFill>
              </a:rPr>
              <a:t>दिनांक</a:t>
            </a:r>
            <a:r>
              <a:rPr lang="en-IN" sz="2000" b="1" dirty="0" smtClean="0">
                <a:solidFill>
                  <a:schemeClr val="tx2">
                    <a:lumMod val="75000"/>
                  </a:schemeClr>
                </a:solidFill>
              </a:rPr>
              <a:t> :- 1 </a:t>
            </a:r>
            <a:r>
              <a:rPr lang="en-IN" sz="2000" b="1" dirty="0" err="1" smtClean="0">
                <a:solidFill>
                  <a:schemeClr val="tx2">
                    <a:lumMod val="75000"/>
                  </a:schemeClr>
                </a:solidFill>
              </a:rPr>
              <a:t>एप्रिल</a:t>
            </a:r>
            <a:r>
              <a:rPr lang="en-IN" sz="2000" b="1" dirty="0" smtClean="0">
                <a:solidFill>
                  <a:schemeClr val="tx2">
                    <a:lumMod val="75000"/>
                  </a:schemeClr>
                </a:solidFill>
              </a:rPr>
              <a:t> 2024 </a:t>
            </a:r>
            <a:r>
              <a:rPr lang="en-IN" sz="2000" b="1" dirty="0" err="1" smtClean="0">
                <a:solidFill>
                  <a:schemeClr val="tx2">
                    <a:lumMod val="75000"/>
                  </a:schemeClr>
                </a:solidFill>
              </a:rPr>
              <a:t>ते</a:t>
            </a:r>
            <a:r>
              <a:rPr lang="en-IN" sz="2000" b="1" dirty="0" smtClean="0">
                <a:solidFill>
                  <a:schemeClr val="tx2">
                    <a:lumMod val="75000"/>
                  </a:schemeClr>
                </a:solidFill>
              </a:rPr>
              <a:t> 31 </a:t>
            </a:r>
            <a:r>
              <a:rPr lang="en-IN" sz="2000" b="1" dirty="0" err="1" smtClean="0">
                <a:solidFill>
                  <a:schemeClr val="tx2">
                    <a:lumMod val="75000"/>
                  </a:schemeClr>
                </a:solidFill>
              </a:rPr>
              <a:t>मार्च</a:t>
            </a:r>
            <a:r>
              <a:rPr lang="en-IN" sz="2000" b="1" dirty="0" smtClean="0">
                <a:solidFill>
                  <a:schemeClr val="tx2">
                    <a:lumMod val="75000"/>
                  </a:schemeClr>
                </a:solidFill>
              </a:rPr>
              <a:t> 2025</a:t>
            </a:r>
            <a:endParaRPr lang="en-IN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228600"/>
            <a:ext cx="8534400" cy="609600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1" name="Rectangle 10"/>
          <p:cNvSpPr/>
          <p:nvPr/>
        </p:nvSpPr>
        <p:spPr>
          <a:xfrm>
            <a:off x="76200" y="376535"/>
            <a:ext cx="85344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rPr>
              <a:t>इ)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rPr>
              <a:t>माहिती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rPr>
              <a:t>अधिकार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rPr>
              <a:t>अधिनियमांतर्गत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rPr>
              <a:t>माहितीचे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rPr>
              <a:t>स्वयंप्रकटीकरण</a:t>
            </a:r>
            <a:endParaRPr lang="en-US" sz="2400" b="1" cap="all" dirty="0" smtClean="0">
              <a:ln w="0"/>
              <a:solidFill>
                <a:schemeClr val="tx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DVOT-Yogesh" pitchFamily="2" charset="0"/>
              <a:cs typeface="DVOT-Yogesh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5410200"/>
            <a:ext cx="8458200" cy="9906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माहितीचा</a:t>
            </a:r>
            <a:r>
              <a:rPr lang="en-I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N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अधिकार</a:t>
            </a:r>
            <a:r>
              <a:rPr lang="en-I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N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अधिनियम</a:t>
            </a:r>
            <a:r>
              <a:rPr lang="en-I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2005 </a:t>
            </a:r>
            <a:r>
              <a:rPr lang="en-IN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कलम</a:t>
            </a:r>
            <a:r>
              <a:rPr lang="en-I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3 </a:t>
            </a:r>
            <a:r>
              <a:rPr lang="en-IN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अंतर्गत</a:t>
            </a:r>
            <a:r>
              <a:rPr lang="en-I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N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नोंदणी</a:t>
            </a:r>
            <a:r>
              <a:rPr lang="en-I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व </a:t>
            </a:r>
            <a:r>
              <a:rPr lang="en-IN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मुद्रांक</a:t>
            </a:r>
            <a:r>
              <a:rPr lang="en-I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N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विभागाचे</a:t>
            </a:r>
            <a:r>
              <a:rPr lang="en-I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N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संकेतस्थळ</a:t>
            </a:r>
            <a:r>
              <a:rPr lang="en-I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algn="ctr"/>
            <a:r>
              <a:rPr lang="en-I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</a:t>
            </a:r>
            <a:r>
              <a:rPr lang="en-IN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यावर</a:t>
            </a:r>
            <a:r>
              <a:rPr lang="en-I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N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माहितीचे</a:t>
            </a:r>
            <a:r>
              <a:rPr lang="en-I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N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अद्यावतीकरण</a:t>
            </a:r>
            <a:r>
              <a:rPr lang="en-I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N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करण्यासाठी</a:t>
            </a:r>
            <a:r>
              <a:rPr lang="en-I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N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या</a:t>
            </a:r>
            <a:r>
              <a:rPr lang="en-I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N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कार्यालयाची</a:t>
            </a:r>
            <a:r>
              <a:rPr lang="en-I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N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माहिती</a:t>
            </a:r>
            <a:r>
              <a:rPr lang="en-I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N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नोंदणी</a:t>
            </a:r>
            <a:r>
              <a:rPr lang="en-I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N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महानिरिक्षक</a:t>
            </a:r>
            <a:r>
              <a:rPr lang="en-I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N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कार्यालयास</a:t>
            </a:r>
            <a:r>
              <a:rPr lang="en-I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N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सादर</a:t>
            </a:r>
            <a:r>
              <a:rPr lang="en-I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N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करण्यात</a:t>
            </a:r>
            <a:r>
              <a:rPr lang="en-I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N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आलेली</a:t>
            </a:r>
            <a:r>
              <a:rPr lang="en-I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N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आहे</a:t>
            </a:r>
            <a:r>
              <a:rPr lang="en-I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en-IN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304801" y="4130040"/>
          <a:ext cx="8458199" cy="115824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642369"/>
                <a:gridCol w="1461557"/>
                <a:gridCol w="1862356"/>
                <a:gridCol w="1800277"/>
                <a:gridCol w="16916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DVOT-Yogesh" pitchFamily="2" charset="0"/>
                          <a:cs typeface="DVOT-Yogesh" pitchFamily="2" charset="0"/>
                        </a:rPr>
                        <a:t>सेवा</a:t>
                      </a:r>
                      <a:r>
                        <a:rPr lang="en-IN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  <a:r>
                        <a:rPr lang="en-IN" sz="16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DVOT-Yogesh" pitchFamily="2" charset="0"/>
                          <a:cs typeface="DVOT-Yogesh" pitchFamily="2" charset="0"/>
                        </a:rPr>
                        <a:t>प्रकार</a:t>
                      </a:r>
                      <a:endParaRPr lang="en-IN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DVOT-Yogesh" pitchFamily="2" charset="0"/>
                        <a:cs typeface="DVOT-Yogesh" pitchFamily="2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DVOT-Yogesh" pitchFamily="2" charset="0"/>
                          <a:cs typeface="DVOT-Yogesh" pitchFamily="2" charset="0"/>
                        </a:rPr>
                        <a:t>एकुण</a:t>
                      </a:r>
                      <a:r>
                        <a:rPr lang="en-IN" sz="16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  <a:r>
                        <a:rPr lang="en-IN" sz="1600" b="1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DVOT-Yogesh" pitchFamily="2" charset="0"/>
                          <a:cs typeface="DVOT-Yogesh" pitchFamily="2" charset="0"/>
                        </a:rPr>
                        <a:t>प्राप्त</a:t>
                      </a:r>
                      <a:r>
                        <a:rPr lang="en-IN" sz="16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  <a:r>
                        <a:rPr lang="en-IN" sz="1600" b="1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DVOT-Yogesh" pitchFamily="2" charset="0"/>
                          <a:cs typeface="DVOT-Yogesh" pitchFamily="2" charset="0"/>
                        </a:rPr>
                        <a:t>अर्ज</a:t>
                      </a:r>
                      <a:endParaRPr lang="en-IN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DVOT-Yogesh" pitchFamily="2" charset="0"/>
                        <a:cs typeface="DVOT-Yogesh" pitchFamily="2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DVOT-Yogesh" pitchFamily="2" charset="0"/>
                          <a:cs typeface="DVOT-Yogesh" pitchFamily="2" charset="0"/>
                        </a:rPr>
                        <a:t>एकुण</a:t>
                      </a:r>
                      <a:r>
                        <a:rPr lang="en-IN" sz="16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  <a:r>
                        <a:rPr lang="en-IN" sz="1600" b="1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DVOT-Yogesh" pitchFamily="2" charset="0"/>
                          <a:cs typeface="DVOT-Yogesh" pitchFamily="2" charset="0"/>
                        </a:rPr>
                        <a:t>निकाली</a:t>
                      </a:r>
                      <a:r>
                        <a:rPr lang="en-IN" sz="16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  <a:r>
                        <a:rPr lang="en-IN" sz="1600" b="1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DVOT-Yogesh" pitchFamily="2" charset="0"/>
                          <a:cs typeface="DVOT-Yogesh" pitchFamily="2" charset="0"/>
                        </a:rPr>
                        <a:t>अर्ज</a:t>
                      </a:r>
                      <a:endParaRPr lang="en-IN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DVOT-Yogesh" pitchFamily="2" charset="0"/>
                        <a:cs typeface="DVOT-Yogesh" pitchFamily="2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DVOT-Yogesh" pitchFamily="2" charset="0"/>
                          <a:cs typeface="DVOT-Yogesh" pitchFamily="2" charset="0"/>
                        </a:rPr>
                        <a:t>एकुण</a:t>
                      </a:r>
                      <a:r>
                        <a:rPr lang="en-IN" sz="16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  <a:r>
                        <a:rPr lang="en-IN" sz="1600" b="1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DVOT-Yogesh" pitchFamily="2" charset="0"/>
                          <a:cs typeface="DVOT-Yogesh" pitchFamily="2" charset="0"/>
                        </a:rPr>
                        <a:t>प्रलंबित</a:t>
                      </a:r>
                      <a:r>
                        <a:rPr lang="en-IN" sz="16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  <a:r>
                        <a:rPr lang="en-IN" sz="1600" b="1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DVOT-Yogesh" pitchFamily="2" charset="0"/>
                          <a:cs typeface="DVOT-Yogesh" pitchFamily="2" charset="0"/>
                        </a:rPr>
                        <a:t>प्रकरणे</a:t>
                      </a:r>
                      <a:endParaRPr lang="en-IN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DVOT-Yogesh" pitchFamily="2" charset="0"/>
                        <a:cs typeface="DVOT-Yogesh" pitchFamily="2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DVOT-Yogesh" pitchFamily="2" charset="0"/>
                          <a:cs typeface="DVOT-Yogesh" pitchFamily="2" charset="0"/>
                        </a:rPr>
                        <a:t>टक्केवारी</a:t>
                      </a:r>
                      <a:r>
                        <a:rPr lang="en-IN" sz="16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DVOT-Yogesh" pitchFamily="2" charset="0"/>
                          <a:cs typeface="DVOT-Yogesh" pitchFamily="2" charset="0"/>
                        </a:rPr>
                        <a:t> (%)</a:t>
                      </a:r>
                      <a:endParaRPr lang="en-IN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DVOT-Yogesh" pitchFamily="2" charset="0"/>
                        <a:cs typeface="DVOT-Yogesh" pitchFamily="2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DVOT-Yogesh" pitchFamily="2" charset="0"/>
                          <a:cs typeface="DVOT-Yogesh" pitchFamily="2" charset="0"/>
                        </a:rPr>
                        <a:t>माहिती</a:t>
                      </a:r>
                      <a:r>
                        <a:rPr lang="en-IN" sz="16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  <a:r>
                        <a:rPr lang="en-IN" sz="16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DVOT-Yogesh" pitchFamily="2" charset="0"/>
                          <a:cs typeface="DVOT-Yogesh" pitchFamily="2" charset="0"/>
                        </a:rPr>
                        <a:t>अधिकार</a:t>
                      </a:r>
                      <a:r>
                        <a:rPr lang="en-IN" sz="16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  <a:r>
                        <a:rPr lang="en-IN" sz="16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DVOT-Yogesh" pitchFamily="2" charset="0"/>
                          <a:cs typeface="DVOT-Yogesh" pitchFamily="2" charset="0"/>
                        </a:rPr>
                        <a:t>अर्ज</a:t>
                      </a:r>
                      <a:endParaRPr lang="en-IN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DVOT-Yogesh" pitchFamily="2" charset="0"/>
                        <a:cs typeface="DVOT-Yogesh" pitchFamily="2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1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DVOT-Yogesh" pitchFamily="2" charset="0"/>
                        <a:cs typeface="DVOT-Yogesh" pitchFamily="2" charset="0"/>
                      </a:endParaRPr>
                    </a:p>
                    <a:p>
                      <a:pPr algn="ctr"/>
                      <a:r>
                        <a:rPr lang="en-IN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DVOT-Yogesh" pitchFamily="2" charset="0"/>
                          <a:cs typeface="DVOT-Yogesh" pitchFamily="2" charset="0"/>
                        </a:rPr>
                        <a:t>25</a:t>
                      </a:r>
                      <a:endParaRPr lang="en-IN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DVOT-Yogesh" pitchFamily="2" charset="0"/>
                        <a:cs typeface="DVOT-Yogesh" pitchFamily="2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1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DVOT-Yogesh" pitchFamily="2" charset="0"/>
                        <a:cs typeface="DVOT-Yogesh" pitchFamily="2" charset="0"/>
                      </a:endParaRPr>
                    </a:p>
                    <a:p>
                      <a:pPr algn="ctr"/>
                      <a:r>
                        <a:rPr lang="en-IN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DVOT-Yogesh" pitchFamily="2" charset="0"/>
                          <a:cs typeface="DVOT-Yogesh" pitchFamily="2" charset="0"/>
                        </a:rPr>
                        <a:t>25</a:t>
                      </a:r>
                      <a:endParaRPr lang="en-IN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DVOT-Yogesh" pitchFamily="2" charset="0"/>
                        <a:cs typeface="DVOT-Yogesh" pitchFamily="2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1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DVOT-Yogesh" pitchFamily="2" charset="0"/>
                        <a:cs typeface="DVOT-Yogesh" pitchFamily="2" charset="0"/>
                      </a:endParaRPr>
                    </a:p>
                    <a:p>
                      <a:pPr algn="ctr"/>
                      <a:r>
                        <a:rPr lang="en-IN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DVOT-Yogesh" pitchFamily="2" charset="0"/>
                          <a:cs typeface="DVOT-Yogesh" pitchFamily="2" charset="0"/>
                        </a:rPr>
                        <a:t>0</a:t>
                      </a:r>
                      <a:endParaRPr lang="en-IN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DVOT-Yogesh" pitchFamily="2" charset="0"/>
                        <a:cs typeface="DVOT-Yogesh" pitchFamily="2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1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DVOT-Yogesh" pitchFamily="2" charset="0"/>
                        <a:cs typeface="DVOT-Yogesh" pitchFamily="2" charset="0"/>
                      </a:endParaRPr>
                    </a:p>
                    <a:p>
                      <a:pPr algn="ctr"/>
                      <a:r>
                        <a:rPr lang="en-IN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DVOT-Yogesh" pitchFamily="2" charset="0"/>
                          <a:cs typeface="DVOT-Yogesh" pitchFamily="2" charset="0"/>
                        </a:rPr>
                        <a:t>100 </a:t>
                      </a:r>
                      <a:r>
                        <a:rPr lang="en-IN" sz="1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DVOT-Yogesh" pitchFamily="2" charset="0"/>
                          <a:cs typeface="DVOT-Yogesh" pitchFamily="2" charset="0"/>
                        </a:rPr>
                        <a:t>%</a:t>
                      </a:r>
                      <a:endParaRPr lang="en-IN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DVOT-Yogesh" pitchFamily="2" charset="0"/>
                        <a:cs typeface="DVOT-Yogesh" pitchFamily="2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4" name="Picture 13" descr="download.png"/>
          <p:cNvPicPr>
            <a:picLocks noChangeAspect="1"/>
          </p:cNvPicPr>
          <p:nvPr/>
        </p:nvPicPr>
        <p:blipFill>
          <a:blip r:embed="rId2"/>
          <a:srcRect l="3957" t="4420" r="6835" b="5801"/>
          <a:stretch>
            <a:fillRect/>
          </a:stretch>
        </p:blipFill>
        <p:spPr>
          <a:xfrm>
            <a:off x="304800" y="1447800"/>
            <a:ext cx="1744393" cy="11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 descr="download.png"/>
          <p:cNvPicPr>
            <a:picLocks noChangeAspect="1"/>
          </p:cNvPicPr>
          <p:nvPr/>
        </p:nvPicPr>
        <p:blipFill>
          <a:blip r:embed="rId2"/>
          <a:srcRect l="3957" t="4420" r="6835" b="5801"/>
          <a:stretch>
            <a:fillRect/>
          </a:stretch>
        </p:blipFill>
        <p:spPr>
          <a:xfrm>
            <a:off x="7010400" y="1447800"/>
            <a:ext cx="1744393" cy="11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9" name="Group 18"/>
          <p:cNvGrpSpPr/>
          <p:nvPr/>
        </p:nvGrpSpPr>
        <p:grpSpPr>
          <a:xfrm>
            <a:off x="1676400" y="990600"/>
            <a:ext cx="5638800" cy="2514600"/>
            <a:chOff x="1600200" y="3124200"/>
            <a:chExt cx="5638800" cy="2514600"/>
          </a:xfrm>
        </p:grpSpPr>
        <p:grpSp>
          <p:nvGrpSpPr>
            <p:cNvPr id="20" name="Group 22"/>
            <p:cNvGrpSpPr/>
            <p:nvPr/>
          </p:nvGrpSpPr>
          <p:grpSpPr>
            <a:xfrm>
              <a:off x="1600200" y="3124200"/>
              <a:ext cx="5638800" cy="2514600"/>
              <a:chOff x="1600200" y="3124200"/>
              <a:chExt cx="5638800" cy="251460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2209800" y="3124200"/>
                <a:ext cx="4495800" cy="25146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600200" y="3124200"/>
                <a:ext cx="56388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N" b="1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यु.एस</a:t>
                </a:r>
                <a:r>
                  <a:rPr lang="en-IN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. </a:t>
                </a:r>
                <a:r>
                  <a:rPr lang="en-IN" b="1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तुपे</a:t>
                </a:r>
                <a:endParaRPr lang="en-IN" b="1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algn="ctr"/>
                <a:r>
                  <a:rPr lang="en-IN" b="1" dirty="0" err="1" smtClean="0">
                    <a:solidFill>
                      <a:srgbClr val="C00000"/>
                    </a:solidFill>
                  </a:rPr>
                  <a:t>जन</a:t>
                </a:r>
                <a:r>
                  <a:rPr lang="en-IN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IN" b="1" dirty="0" err="1" smtClean="0">
                    <a:solidFill>
                      <a:srgbClr val="C00000"/>
                    </a:solidFill>
                  </a:rPr>
                  <a:t>माहिती</a:t>
                </a:r>
                <a:r>
                  <a:rPr lang="en-IN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IN" b="1" dirty="0" err="1" smtClean="0">
                    <a:solidFill>
                      <a:srgbClr val="C00000"/>
                    </a:solidFill>
                  </a:rPr>
                  <a:t>अधिकारी</a:t>
                </a:r>
                <a:endParaRPr lang="en-IN" b="1" dirty="0" smtClean="0">
                  <a:solidFill>
                    <a:srgbClr val="C00000"/>
                  </a:solidFill>
                </a:endParaRPr>
              </a:p>
              <a:p>
                <a:pPr algn="ctr"/>
                <a:r>
                  <a:rPr lang="en-IN" b="1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सह</a:t>
                </a:r>
                <a:r>
                  <a:rPr lang="en-IN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IN" b="1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जिल्हा</a:t>
                </a:r>
                <a:r>
                  <a:rPr lang="en-IN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IN" b="1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निबंधक</a:t>
                </a:r>
                <a:r>
                  <a:rPr lang="en-IN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वर्ग-2 व </a:t>
                </a:r>
                <a:r>
                  <a:rPr lang="en-IN" b="1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प्रशासकीय</a:t>
                </a:r>
                <a:r>
                  <a:rPr lang="en-IN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IN" b="1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अधिकारी</a:t>
                </a:r>
                <a:endParaRPr lang="en-IN" b="1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algn="ctr"/>
                <a:r>
                  <a:rPr lang="en-IN" b="1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दुसरा</a:t>
                </a:r>
                <a:r>
                  <a:rPr lang="en-IN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IN" b="1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मजला</a:t>
                </a:r>
                <a:r>
                  <a:rPr lang="en-IN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, </a:t>
                </a:r>
                <a:r>
                  <a:rPr lang="en-IN" b="1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प्रशासकीय</a:t>
                </a:r>
                <a:r>
                  <a:rPr lang="en-IN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IN" b="1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इमारत</a:t>
                </a:r>
                <a:r>
                  <a:rPr lang="en-IN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IN" b="1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ता.जि</a:t>
                </a:r>
                <a:r>
                  <a:rPr lang="en-IN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. </a:t>
                </a:r>
                <a:r>
                  <a:rPr lang="en-IN" b="1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जालना</a:t>
                </a:r>
                <a:endParaRPr lang="en-IN" b="1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600200" y="4362271"/>
                <a:ext cx="56388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N" b="1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आर.बी</a:t>
                </a:r>
                <a:r>
                  <a:rPr lang="en-IN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. </a:t>
                </a:r>
                <a:r>
                  <a:rPr lang="en-IN" b="1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मुळे</a:t>
                </a:r>
                <a:endParaRPr lang="en-IN" b="1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algn="ctr"/>
                <a:r>
                  <a:rPr lang="en-IN" b="1" dirty="0" err="1" smtClean="0">
                    <a:solidFill>
                      <a:srgbClr val="C00000"/>
                    </a:solidFill>
                  </a:rPr>
                  <a:t>अपिलीय</a:t>
                </a:r>
                <a:r>
                  <a:rPr lang="en-IN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IN" b="1" dirty="0" err="1" smtClean="0">
                    <a:solidFill>
                      <a:srgbClr val="C00000"/>
                    </a:solidFill>
                  </a:rPr>
                  <a:t>अधिकारी</a:t>
                </a:r>
                <a:endParaRPr lang="en-IN" b="1" dirty="0" smtClean="0">
                  <a:solidFill>
                    <a:srgbClr val="C00000"/>
                  </a:solidFill>
                </a:endParaRPr>
              </a:p>
              <a:p>
                <a:pPr algn="ctr"/>
                <a:r>
                  <a:rPr lang="en-IN" b="1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सह</a:t>
                </a:r>
                <a:r>
                  <a:rPr lang="en-IN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IN" b="1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जिल्हा</a:t>
                </a:r>
                <a:r>
                  <a:rPr lang="en-IN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IN" b="1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निबंधक</a:t>
                </a:r>
                <a:r>
                  <a:rPr lang="en-IN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वर्ग-1 व </a:t>
                </a:r>
                <a:r>
                  <a:rPr lang="en-IN" b="1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मुद्रांक</a:t>
                </a:r>
                <a:r>
                  <a:rPr lang="en-IN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IN" b="1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जिल्हाधिकारी</a:t>
                </a:r>
                <a:endParaRPr lang="en-IN" b="1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algn="ctr"/>
                <a:r>
                  <a:rPr lang="en-IN" b="1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दुसरा</a:t>
                </a:r>
                <a:r>
                  <a:rPr lang="en-IN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IN" b="1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मजला</a:t>
                </a:r>
                <a:r>
                  <a:rPr lang="en-IN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, </a:t>
                </a:r>
                <a:r>
                  <a:rPr lang="en-IN" b="1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प्रशासकीय</a:t>
                </a:r>
                <a:r>
                  <a:rPr lang="en-IN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IN" b="1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इमारत</a:t>
                </a:r>
                <a:r>
                  <a:rPr lang="en-IN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IN" b="1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ता.जि</a:t>
                </a:r>
                <a:r>
                  <a:rPr lang="en-IN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. </a:t>
                </a:r>
                <a:r>
                  <a:rPr lang="en-IN" b="1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जालना</a:t>
                </a:r>
                <a:endParaRPr lang="en-IN" b="1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2209800" y="4343400"/>
              <a:ext cx="4495800" cy="1588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-76200" y="5791200"/>
            <a:ext cx="9220200" cy="1143000"/>
            <a:chOff x="-76200" y="5791200"/>
            <a:chExt cx="9220200" cy="1143000"/>
          </a:xfrm>
        </p:grpSpPr>
        <p:sp>
          <p:nvSpPr>
            <p:cNvPr id="26" name="Rounded Rectangle 25"/>
            <p:cNvSpPr/>
            <p:nvPr/>
          </p:nvSpPr>
          <p:spPr>
            <a:xfrm>
              <a:off x="0" y="6400800"/>
              <a:ext cx="9144000" cy="457200"/>
            </a:xfrm>
            <a:prstGeom prst="roundRect">
              <a:avLst>
                <a:gd name="adj" fmla="val 1083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27" name="Picture 26">
              <a:extLst>
                <a:ext uri="{FF2B5EF4-FFF2-40B4-BE49-F238E27FC236}">
                  <a16:creationId xmlns="" xmlns:a16="http://schemas.microsoft.com/office/drawing/2014/main" id="{29FCAA20-6340-6C01-7312-A07210CC90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76200" y="5791200"/>
              <a:ext cx="1215982" cy="1143000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1066800" y="6477000"/>
              <a:ext cx="70866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नोंदणी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व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मुद्रांक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विभाग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,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सह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जिल्हा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निबंधक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वर्ग-1 व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मुद्रांक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जिल्हाधिकारी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,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जालना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.</a:t>
              </a:r>
              <a:endParaRPr lang="en-IN" sz="14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3276600" y="990600"/>
            <a:ext cx="2133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 err="1" smtClean="0">
                <a:solidFill>
                  <a:schemeClr val="bg1"/>
                </a:solidFill>
              </a:rPr>
              <a:t>सुरक्षितता</a:t>
            </a:r>
            <a:endParaRPr lang="en-IN" sz="24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228600"/>
            <a:ext cx="8534400" cy="762000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 9"/>
          <p:cNvSpPr/>
          <p:nvPr/>
        </p:nvSpPr>
        <p:spPr>
          <a:xfrm>
            <a:off x="914400" y="329625"/>
            <a:ext cx="7620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ई)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सुरक्षितता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(Data/ cyber security)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81000" y="1676400"/>
            <a:ext cx="8534400" cy="4648200"/>
            <a:chOff x="381000" y="1676400"/>
            <a:chExt cx="8534400" cy="4648200"/>
          </a:xfrm>
        </p:grpSpPr>
        <p:sp>
          <p:nvSpPr>
            <p:cNvPr id="12" name="Rounded Rectangle 11"/>
            <p:cNvSpPr/>
            <p:nvPr/>
          </p:nvSpPr>
          <p:spPr>
            <a:xfrm>
              <a:off x="381000" y="1676400"/>
              <a:ext cx="4267200" cy="2286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rgbClr val="0070C0">
                    <a:tint val="66000"/>
                    <a:satMod val="160000"/>
                  </a:srgbClr>
                </a:gs>
                <a:gs pos="50000">
                  <a:srgbClr val="0070C0">
                    <a:tint val="44500"/>
                    <a:satMod val="160000"/>
                  </a:srgbClr>
                </a:gs>
                <a:gs pos="100000">
                  <a:srgbClr val="0070C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57200" y="1752600"/>
              <a:ext cx="411480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000" b="1" dirty="0" smtClean="0">
                  <a:solidFill>
                    <a:schemeClr val="tx2">
                      <a:lumMod val="75000"/>
                    </a:schemeClr>
                  </a:solidFill>
                </a:rPr>
                <a:t>-  </a:t>
              </a:r>
              <a:r>
                <a:rPr lang="en-IN" sz="2000" b="1" dirty="0" err="1" smtClean="0">
                  <a:solidFill>
                    <a:schemeClr val="tx2">
                      <a:lumMod val="75000"/>
                    </a:schemeClr>
                  </a:solidFill>
                </a:rPr>
                <a:t>सुरक्षितता</a:t>
              </a:r>
              <a:r>
                <a:rPr lang="en-IN" sz="2000" b="1" dirty="0" smtClean="0">
                  <a:solidFill>
                    <a:schemeClr val="tx2">
                      <a:lumMod val="75000"/>
                    </a:schemeClr>
                  </a:solidFill>
                </a:rPr>
                <a:t>  -</a:t>
              </a:r>
              <a:endParaRPr lang="en-IN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33400" y="2457271"/>
              <a:ext cx="40386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IN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	</a:t>
              </a:r>
              <a:r>
                <a:rPr lang="en-IN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कार्यालयातील</a:t>
              </a:r>
              <a:r>
                <a:rPr lang="en-IN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IN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अधिकारी</a:t>
              </a:r>
              <a:r>
                <a:rPr lang="en-IN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व </a:t>
              </a:r>
              <a:r>
                <a:rPr lang="en-IN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कर्मचारी</a:t>
              </a:r>
              <a:r>
                <a:rPr lang="en-IN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IN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यांच्यामार्फत</a:t>
              </a:r>
              <a:r>
                <a:rPr lang="en-IN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IN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वापरले</a:t>
              </a:r>
              <a:r>
                <a:rPr lang="en-IN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IN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जाणारे</a:t>
              </a:r>
              <a:r>
                <a:rPr lang="en-IN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IN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पोर्टल</a:t>
              </a:r>
              <a:r>
                <a:rPr lang="en-IN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व </a:t>
              </a:r>
              <a:r>
                <a:rPr lang="en-IN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संगणकाला</a:t>
              </a:r>
              <a:r>
                <a:rPr lang="en-IN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IN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युजरनेम</a:t>
              </a:r>
              <a:r>
                <a:rPr lang="en-IN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IN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व </a:t>
              </a:r>
              <a:r>
                <a:rPr lang="en-IN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पासवर्डद्वारे</a:t>
              </a:r>
              <a:r>
                <a:rPr lang="en-IN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IN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सुरक्षित</a:t>
              </a:r>
              <a:r>
                <a:rPr lang="en-IN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IN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केले</a:t>
              </a:r>
              <a:r>
                <a:rPr lang="en-IN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IN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आहेत</a:t>
              </a:r>
              <a:r>
                <a:rPr lang="en-IN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.</a:t>
              </a:r>
              <a:endParaRPr lang="en-IN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381000" y="4114800"/>
              <a:ext cx="4267200" cy="22098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rgbClr val="0070C0">
                    <a:tint val="66000"/>
                    <a:satMod val="160000"/>
                  </a:srgbClr>
                </a:gs>
                <a:gs pos="50000">
                  <a:srgbClr val="0070C0">
                    <a:tint val="44500"/>
                    <a:satMod val="160000"/>
                  </a:srgbClr>
                </a:gs>
                <a:gs pos="100000">
                  <a:srgbClr val="0070C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33400" y="4819471"/>
              <a:ext cx="4038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IN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	</a:t>
              </a:r>
              <a:r>
                <a:rPr lang="en-IN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कार्यालयातील</a:t>
              </a:r>
              <a:r>
                <a:rPr lang="en-IN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IN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सर्व</a:t>
              </a:r>
              <a:r>
                <a:rPr lang="en-IN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IN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संगणक</a:t>
              </a:r>
              <a:r>
                <a:rPr lang="en-IN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IN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यांना</a:t>
              </a:r>
              <a:r>
                <a:rPr lang="en-IN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IN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अँन्टी</a:t>
              </a:r>
              <a:r>
                <a:rPr lang="en-IN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IN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व्हायरसद्वारे</a:t>
              </a:r>
              <a:r>
                <a:rPr lang="en-IN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IN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सुरक्षित</a:t>
              </a:r>
              <a:r>
                <a:rPr lang="en-IN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IN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करण्यात</a:t>
              </a:r>
              <a:r>
                <a:rPr lang="en-IN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IN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आले</a:t>
              </a:r>
              <a:r>
                <a:rPr lang="en-IN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IN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आहेत</a:t>
              </a:r>
              <a:r>
                <a:rPr lang="en-IN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.</a:t>
              </a:r>
              <a:endParaRPr lang="en-IN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19" name="Picture 2" descr="C:\Users\abc\OneDrive\Desktop\type-your-correct-password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87686" y="1676400"/>
              <a:ext cx="4027714" cy="220980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</p:pic>
        <p:pic>
          <p:nvPicPr>
            <p:cNvPr id="21" name="Picture 3" descr="C:\Users\abc\OneDrive\Desktop\1140-anti-virus-software-laptop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76800" y="4114800"/>
              <a:ext cx="4038600" cy="2209800"/>
            </a:xfrm>
            <a:prstGeom prst="rect">
              <a:avLst/>
            </a:prstGeom>
            <a:noFill/>
          </p:spPr>
        </p:pic>
        <p:sp>
          <p:nvSpPr>
            <p:cNvPr id="23" name="TextBox 22"/>
            <p:cNvSpPr txBox="1"/>
            <p:nvPr/>
          </p:nvSpPr>
          <p:spPr>
            <a:xfrm>
              <a:off x="457200" y="4191000"/>
              <a:ext cx="411480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000" b="1" dirty="0" smtClean="0">
                  <a:solidFill>
                    <a:schemeClr val="tx2">
                      <a:lumMod val="75000"/>
                    </a:schemeClr>
                  </a:solidFill>
                </a:rPr>
                <a:t>-  </a:t>
              </a:r>
              <a:r>
                <a:rPr lang="en-IN" sz="2000" b="1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CYBER SECURITY  </a:t>
              </a:r>
              <a:r>
                <a:rPr lang="en-IN" sz="2000" b="1" dirty="0" smtClean="0">
                  <a:solidFill>
                    <a:schemeClr val="tx2">
                      <a:lumMod val="75000"/>
                    </a:schemeClr>
                  </a:solidFill>
                </a:rPr>
                <a:t>-</a:t>
              </a:r>
              <a:endParaRPr lang="en-IN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-76200" y="5791200"/>
            <a:ext cx="9220200" cy="1143000"/>
            <a:chOff x="-76200" y="5791200"/>
            <a:chExt cx="9220200" cy="1143000"/>
          </a:xfrm>
        </p:grpSpPr>
        <p:sp>
          <p:nvSpPr>
            <p:cNvPr id="27" name="Rounded Rectangle 26"/>
            <p:cNvSpPr/>
            <p:nvPr/>
          </p:nvSpPr>
          <p:spPr>
            <a:xfrm>
              <a:off x="0" y="6400800"/>
              <a:ext cx="9144000" cy="457200"/>
            </a:xfrm>
            <a:prstGeom prst="roundRect">
              <a:avLst>
                <a:gd name="adj" fmla="val 1083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28" name="Picture 27">
              <a:extLst>
                <a:ext uri="{FF2B5EF4-FFF2-40B4-BE49-F238E27FC236}">
                  <a16:creationId xmlns="" xmlns:a16="http://schemas.microsoft.com/office/drawing/2014/main" id="{29FCAA20-6340-6C01-7312-A07210CC90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76200" y="5791200"/>
              <a:ext cx="1215982" cy="1143000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1066800" y="6477000"/>
              <a:ext cx="70866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नोंदणी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व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मुद्रांक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विभाग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,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सह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जिल्हा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निबंधक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वर्ग-1 व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मुद्रांक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जिल्हाधिकारी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,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जालना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.</a:t>
              </a:r>
              <a:endParaRPr lang="en-IN" sz="14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800600" y="4114800"/>
            <a:ext cx="4038600" cy="457200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DVOT-Yogesh" pitchFamily="2" charset="0"/>
                <a:cs typeface="DVOT-Yogesh" pitchFamily="2" charset="0"/>
              </a:rPr>
              <a:t>कालावधी</a:t>
            </a:r>
            <a:r>
              <a:rPr lang="en-IN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DVOT-Yogesh" pitchFamily="2" charset="0"/>
                <a:cs typeface="DVOT-Yogesh" pitchFamily="2" charset="0"/>
              </a:rPr>
              <a:t>दिनांक</a:t>
            </a:r>
            <a:r>
              <a:rPr lang="en-IN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DVOT-Yogesh" pitchFamily="2" charset="0"/>
                <a:cs typeface="DVOT-Yogesh" pitchFamily="2" charset="0"/>
              </a:rPr>
              <a:t> :- 1 </a:t>
            </a:r>
            <a:r>
              <a:rPr lang="en-IN" sz="1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DVOT-Yogesh" pitchFamily="2" charset="0"/>
                <a:cs typeface="DVOT-Yogesh" pitchFamily="2" charset="0"/>
              </a:rPr>
              <a:t>एप्रिल</a:t>
            </a:r>
            <a:r>
              <a:rPr lang="en-IN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DVOT-Yogesh" pitchFamily="2" charset="0"/>
                <a:cs typeface="DVOT-Yogesh" pitchFamily="2" charset="0"/>
              </a:rPr>
              <a:t> 2024 </a:t>
            </a:r>
            <a:r>
              <a:rPr lang="en-IN" sz="1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DVOT-Yogesh" pitchFamily="2" charset="0"/>
                <a:cs typeface="DVOT-Yogesh" pitchFamily="2" charset="0"/>
              </a:rPr>
              <a:t>ते</a:t>
            </a:r>
            <a:r>
              <a:rPr lang="en-IN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DVOT-Yogesh" pitchFamily="2" charset="0"/>
                <a:cs typeface="DVOT-Yogesh" pitchFamily="2" charset="0"/>
              </a:rPr>
              <a:t> 31 </a:t>
            </a:r>
            <a:r>
              <a:rPr lang="en-IN" sz="1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DVOT-Yogesh" pitchFamily="2" charset="0"/>
                <a:cs typeface="DVOT-Yogesh" pitchFamily="2" charset="0"/>
              </a:rPr>
              <a:t>मार्च</a:t>
            </a:r>
            <a:r>
              <a:rPr lang="en-IN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DVOT-Yogesh" pitchFamily="2" charset="0"/>
                <a:cs typeface="DVOT-Yogesh" pitchFamily="2" charset="0"/>
              </a:rPr>
              <a:t> 2025</a:t>
            </a:r>
            <a:endParaRPr lang="en-IN" sz="1400" b="1" dirty="0">
              <a:solidFill>
                <a:schemeClr val="tx1">
                  <a:lumMod val="85000"/>
                  <a:lumOff val="15000"/>
                </a:schemeClr>
              </a:solidFill>
              <a:latin typeface="DVOT-Yogesh" pitchFamily="2" charset="0"/>
              <a:cs typeface="DVOT-Yogesh" pitchFamily="2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4800600" y="4711534"/>
          <a:ext cx="4038600" cy="1003466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784194"/>
                <a:gridCol w="697861"/>
                <a:gridCol w="889233"/>
                <a:gridCol w="859592"/>
                <a:gridCol w="807720"/>
              </a:tblGrid>
              <a:tr h="627214">
                <a:tc>
                  <a:txBody>
                    <a:bodyPr/>
                    <a:lstStyle/>
                    <a:p>
                      <a:pPr algn="ctr"/>
                      <a:r>
                        <a:rPr lang="en-IN" sz="1200" b="1" dirty="0" err="1" smtClean="0">
                          <a:latin typeface="DVOT-Yogesh" pitchFamily="2" charset="0"/>
                          <a:cs typeface="DVOT-Yogesh" pitchFamily="2" charset="0"/>
                        </a:rPr>
                        <a:t>सेवा</a:t>
                      </a:r>
                      <a:r>
                        <a:rPr lang="en-IN" sz="1200" b="1" dirty="0" smtClean="0"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  <a:r>
                        <a:rPr lang="en-IN" sz="1200" b="1" dirty="0" err="1" smtClean="0">
                          <a:latin typeface="DVOT-Yogesh" pitchFamily="2" charset="0"/>
                          <a:cs typeface="DVOT-Yogesh" pitchFamily="2" charset="0"/>
                        </a:rPr>
                        <a:t>प्रकार</a:t>
                      </a:r>
                      <a:endParaRPr lang="en-IN" sz="1200" b="1" dirty="0">
                        <a:latin typeface="DVOT-Yogesh" pitchFamily="2" charset="0"/>
                        <a:cs typeface="DVOT-Yogesh" pitchFamily="2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b="1" dirty="0" err="1" smtClean="0">
                          <a:latin typeface="DVOT-Yogesh" pitchFamily="2" charset="0"/>
                          <a:cs typeface="DVOT-Yogesh" pitchFamily="2" charset="0"/>
                        </a:rPr>
                        <a:t>एकुण</a:t>
                      </a:r>
                      <a:r>
                        <a:rPr lang="en-IN" sz="1200" b="1" baseline="0" dirty="0" smtClean="0"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  <a:r>
                        <a:rPr lang="en-IN" sz="1200" b="1" baseline="0" dirty="0" err="1" smtClean="0">
                          <a:latin typeface="DVOT-Yogesh" pitchFamily="2" charset="0"/>
                          <a:cs typeface="DVOT-Yogesh" pitchFamily="2" charset="0"/>
                        </a:rPr>
                        <a:t>प्राप्त</a:t>
                      </a:r>
                      <a:r>
                        <a:rPr lang="en-IN" sz="1200" b="1" baseline="0" dirty="0" smtClean="0"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  <a:r>
                        <a:rPr lang="en-IN" sz="1200" b="1" baseline="0" dirty="0" err="1" smtClean="0">
                          <a:latin typeface="DVOT-Yogesh" pitchFamily="2" charset="0"/>
                          <a:cs typeface="DVOT-Yogesh" pitchFamily="2" charset="0"/>
                        </a:rPr>
                        <a:t>प्रकरणे</a:t>
                      </a:r>
                      <a:endParaRPr lang="en-IN" sz="1200" b="1" dirty="0">
                        <a:latin typeface="DVOT-Yogesh" pitchFamily="2" charset="0"/>
                        <a:cs typeface="DVOT-Yogesh" pitchFamily="2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b="1" dirty="0" err="1" smtClean="0">
                          <a:latin typeface="DVOT-Yogesh" pitchFamily="2" charset="0"/>
                          <a:cs typeface="DVOT-Yogesh" pitchFamily="2" charset="0"/>
                        </a:rPr>
                        <a:t>एकुण</a:t>
                      </a:r>
                      <a:r>
                        <a:rPr lang="en-IN" sz="1200" b="1" baseline="0" dirty="0" smtClean="0"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  <a:r>
                        <a:rPr lang="en-IN" sz="1200" b="1" baseline="0" dirty="0" err="1" smtClean="0">
                          <a:latin typeface="DVOT-Yogesh" pitchFamily="2" charset="0"/>
                          <a:cs typeface="DVOT-Yogesh" pitchFamily="2" charset="0"/>
                        </a:rPr>
                        <a:t>निकाली</a:t>
                      </a:r>
                      <a:r>
                        <a:rPr lang="en-IN" sz="1200" b="1" baseline="0" dirty="0" smtClean="0"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  <a:r>
                        <a:rPr lang="en-IN" sz="1200" b="1" baseline="0" dirty="0" err="1" smtClean="0">
                          <a:latin typeface="DVOT-Yogesh" pitchFamily="2" charset="0"/>
                          <a:cs typeface="DVOT-Yogesh" pitchFamily="2" charset="0"/>
                        </a:rPr>
                        <a:t>प्रकरणे</a:t>
                      </a:r>
                      <a:endParaRPr lang="en-IN" sz="1200" b="1" dirty="0">
                        <a:latin typeface="DVOT-Yogesh" pitchFamily="2" charset="0"/>
                        <a:cs typeface="DVOT-Yogesh" pitchFamily="2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b="1" dirty="0" err="1" smtClean="0">
                          <a:latin typeface="DVOT-Yogesh" pitchFamily="2" charset="0"/>
                          <a:cs typeface="DVOT-Yogesh" pitchFamily="2" charset="0"/>
                        </a:rPr>
                        <a:t>एकुण</a:t>
                      </a:r>
                      <a:r>
                        <a:rPr lang="en-IN" sz="1200" b="1" baseline="0" dirty="0" smtClean="0"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  <a:r>
                        <a:rPr lang="en-IN" sz="1200" b="1" baseline="0" dirty="0" err="1" smtClean="0">
                          <a:latin typeface="DVOT-Yogesh" pitchFamily="2" charset="0"/>
                          <a:cs typeface="DVOT-Yogesh" pitchFamily="2" charset="0"/>
                        </a:rPr>
                        <a:t>प्रलंबित</a:t>
                      </a:r>
                      <a:r>
                        <a:rPr lang="en-IN" sz="1200" b="1" baseline="0" dirty="0" smtClean="0"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  <a:r>
                        <a:rPr lang="en-IN" sz="1200" b="1" baseline="0" dirty="0" err="1" smtClean="0">
                          <a:latin typeface="DVOT-Yogesh" pitchFamily="2" charset="0"/>
                          <a:cs typeface="DVOT-Yogesh" pitchFamily="2" charset="0"/>
                        </a:rPr>
                        <a:t>प्रकरणे</a:t>
                      </a:r>
                      <a:endParaRPr lang="en-IN" sz="1200" b="1" dirty="0">
                        <a:latin typeface="DVOT-Yogesh" pitchFamily="2" charset="0"/>
                        <a:cs typeface="DVOT-Yogesh" pitchFamily="2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b="1" dirty="0" err="1" smtClean="0">
                          <a:latin typeface="DVOT-Yogesh" pitchFamily="2" charset="0"/>
                          <a:cs typeface="DVOT-Yogesh" pitchFamily="2" charset="0"/>
                        </a:rPr>
                        <a:t>टक्केवारी</a:t>
                      </a:r>
                      <a:r>
                        <a:rPr lang="en-IN" sz="1200" b="1" baseline="0" dirty="0" smtClean="0">
                          <a:latin typeface="DVOT-Yogesh" pitchFamily="2" charset="0"/>
                          <a:cs typeface="DVOT-Yogesh" pitchFamily="2" charset="0"/>
                        </a:rPr>
                        <a:t> (%)</a:t>
                      </a:r>
                      <a:endParaRPr lang="en-IN" sz="1200" b="1" dirty="0">
                        <a:latin typeface="DVOT-Yogesh" pitchFamily="2" charset="0"/>
                        <a:cs typeface="DVOT-Yogesh" pitchFamily="2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63386">
                <a:tc>
                  <a:txBody>
                    <a:bodyPr/>
                    <a:lstStyle/>
                    <a:p>
                      <a:pPr algn="ctr"/>
                      <a:r>
                        <a:rPr lang="en-IN" sz="1200" dirty="0" smtClean="0">
                          <a:latin typeface="DVOT-Yogesh" pitchFamily="2" charset="0"/>
                          <a:cs typeface="DVOT-Yogesh" pitchFamily="2" charset="0"/>
                        </a:rPr>
                        <a:t>15</a:t>
                      </a:r>
                      <a:endParaRPr lang="en-IN" sz="1200" dirty="0">
                        <a:latin typeface="DVOT-Yogesh" pitchFamily="2" charset="0"/>
                        <a:cs typeface="DVOT-Yogesh" pitchFamily="2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dirty="0" smtClean="0">
                          <a:latin typeface="DVOT-Yogesh" pitchFamily="2" charset="0"/>
                          <a:cs typeface="DVOT-Yogesh" pitchFamily="2" charset="0"/>
                        </a:rPr>
                        <a:t>5868</a:t>
                      </a:r>
                      <a:endParaRPr lang="en-IN" sz="1200" dirty="0">
                        <a:latin typeface="DVOT-Yogesh" pitchFamily="2" charset="0"/>
                        <a:cs typeface="DVOT-Yogesh" pitchFamily="2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dirty="0" smtClean="0">
                          <a:latin typeface="DVOT-Yogesh" pitchFamily="2" charset="0"/>
                          <a:cs typeface="DVOT-Yogesh" pitchFamily="2" charset="0"/>
                        </a:rPr>
                        <a:t>5868</a:t>
                      </a:r>
                      <a:endParaRPr lang="en-IN" sz="1200" dirty="0">
                        <a:latin typeface="DVOT-Yogesh" pitchFamily="2" charset="0"/>
                        <a:cs typeface="DVOT-Yogesh" pitchFamily="2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dirty="0" smtClean="0">
                          <a:latin typeface="DVOT-Yogesh" pitchFamily="2" charset="0"/>
                          <a:cs typeface="DVOT-Yogesh" pitchFamily="2" charset="0"/>
                        </a:rPr>
                        <a:t>00</a:t>
                      </a:r>
                      <a:endParaRPr lang="en-IN" sz="1200" dirty="0">
                        <a:latin typeface="DVOT-Yogesh" pitchFamily="2" charset="0"/>
                        <a:cs typeface="DVOT-Yogesh" pitchFamily="2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dirty="0" smtClean="0">
                          <a:latin typeface="DVOT-Yogesh" pitchFamily="2" charset="0"/>
                          <a:cs typeface="DVOT-Yogesh" pitchFamily="2" charset="0"/>
                        </a:rPr>
                        <a:t>100</a:t>
                      </a:r>
                      <a:r>
                        <a:rPr lang="en-IN" sz="1050" b="0" baseline="0" dirty="0" smtClean="0">
                          <a:latin typeface="DVOT-Yogesh" pitchFamily="2" charset="0"/>
                          <a:cs typeface="DVOT-Yogesh" pitchFamily="2" charset="0"/>
                        </a:rPr>
                        <a:t>%</a:t>
                      </a:r>
                      <a:endParaRPr lang="en-IN" sz="1200" dirty="0">
                        <a:latin typeface="DVOT-Yogesh" pitchFamily="2" charset="0"/>
                        <a:cs typeface="DVOT-Yogesh" pitchFamily="2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3" name="Picture 5" descr="C:\Users\abc\OneDrive\Desktop\IMG_20250426_133243.jpg"/>
          <p:cNvPicPr>
            <a:picLocks noChangeAspect="1" noChangeArrowheads="1"/>
          </p:cNvPicPr>
          <p:nvPr/>
        </p:nvPicPr>
        <p:blipFill>
          <a:blip r:embed="rId2"/>
          <a:srcRect l="7883" t="32353" r="11712" b="47059"/>
          <a:stretch>
            <a:fillRect/>
          </a:stretch>
        </p:blipFill>
        <p:spPr bwMode="auto">
          <a:xfrm>
            <a:off x="4800600" y="3276600"/>
            <a:ext cx="3886200" cy="457200"/>
          </a:xfrm>
          <a:prstGeom prst="rect">
            <a:avLst/>
          </a:prstGeom>
          <a:noFill/>
        </p:spPr>
      </p:pic>
      <p:pic>
        <p:nvPicPr>
          <p:cNvPr id="14" name="Picture 13" descr="00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838200"/>
            <a:ext cx="4230562" cy="4953000"/>
          </a:xfrm>
          <a:prstGeom prst="rect">
            <a:avLst/>
          </a:prstGeom>
        </p:spPr>
      </p:pic>
      <p:pic>
        <p:nvPicPr>
          <p:cNvPr id="3077" name="Picture 5" descr="C:\Users\abc\OneDrive\Desktop\IMG_20250426_133243.jpg"/>
          <p:cNvPicPr>
            <a:picLocks noChangeAspect="1" noChangeArrowheads="1"/>
          </p:cNvPicPr>
          <p:nvPr/>
        </p:nvPicPr>
        <p:blipFill>
          <a:blip r:embed="rId2"/>
          <a:srcRect t="11765" r="70270" b="70588"/>
          <a:stretch>
            <a:fillRect/>
          </a:stretch>
        </p:blipFill>
        <p:spPr bwMode="auto">
          <a:xfrm>
            <a:off x="1447800" y="685800"/>
            <a:ext cx="1676400" cy="4572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28600" y="228600"/>
            <a:ext cx="8686800" cy="609600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smtClean="0">
                <a:solidFill>
                  <a:schemeClr val="tx2">
                    <a:lumMod val="50000"/>
                  </a:schemeClr>
                </a:solidFill>
              </a:rPr>
              <a:t>उ) </a:t>
            </a:r>
            <a:r>
              <a:rPr lang="en-IN" sz="2000" b="1" dirty="0" err="1" smtClean="0">
                <a:solidFill>
                  <a:schemeClr val="tx2">
                    <a:lumMod val="50000"/>
                  </a:schemeClr>
                </a:solidFill>
              </a:rPr>
              <a:t>लोकसेवा</a:t>
            </a:r>
            <a:r>
              <a:rPr lang="en-IN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IN" sz="2000" b="1" dirty="0" err="1" smtClean="0">
                <a:solidFill>
                  <a:schemeClr val="tx2">
                    <a:lumMod val="50000"/>
                  </a:schemeClr>
                </a:solidFill>
              </a:rPr>
              <a:t>हक्क</a:t>
            </a:r>
            <a:r>
              <a:rPr lang="en-IN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IN" sz="2000" b="1" dirty="0" err="1" smtClean="0">
                <a:solidFill>
                  <a:schemeClr val="tx2">
                    <a:lumMod val="50000"/>
                  </a:schemeClr>
                </a:solidFill>
              </a:rPr>
              <a:t>अधिनियमांतर्गत</a:t>
            </a:r>
            <a:r>
              <a:rPr lang="en-IN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IN" sz="2000" b="1" dirty="0" err="1" smtClean="0">
                <a:solidFill>
                  <a:schemeClr val="tx2">
                    <a:lumMod val="50000"/>
                  </a:schemeClr>
                </a:solidFill>
              </a:rPr>
              <a:t>सेवा</a:t>
            </a:r>
            <a:r>
              <a:rPr lang="en-IN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IN" sz="2000" b="1" dirty="0" err="1" smtClean="0">
                <a:solidFill>
                  <a:schemeClr val="tx2">
                    <a:lumMod val="50000"/>
                  </a:schemeClr>
                </a:solidFill>
              </a:rPr>
              <a:t>अधिसूचित</a:t>
            </a:r>
            <a:r>
              <a:rPr lang="en-IN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IN" sz="2000" b="1" dirty="0" err="1" smtClean="0">
                <a:solidFill>
                  <a:schemeClr val="tx2">
                    <a:lumMod val="50000"/>
                  </a:schemeClr>
                </a:solidFill>
              </a:rPr>
              <a:t>करुन</a:t>
            </a:r>
            <a:r>
              <a:rPr lang="en-IN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IN" sz="2000" b="1" dirty="0" err="1" smtClean="0">
                <a:solidFill>
                  <a:schemeClr val="tx2">
                    <a:lumMod val="50000"/>
                  </a:schemeClr>
                </a:solidFill>
              </a:rPr>
              <a:t>ऑनलाईन</a:t>
            </a:r>
            <a:r>
              <a:rPr lang="en-IN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IN" sz="2000" b="1" dirty="0" err="1" smtClean="0">
                <a:solidFill>
                  <a:schemeClr val="tx2">
                    <a:lumMod val="50000"/>
                  </a:schemeClr>
                </a:solidFill>
              </a:rPr>
              <a:t>प्रसिध्द</a:t>
            </a:r>
            <a:r>
              <a:rPr lang="en-IN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IN" sz="2000" b="1" dirty="0" err="1" smtClean="0">
                <a:solidFill>
                  <a:schemeClr val="tx2">
                    <a:lumMod val="50000"/>
                  </a:schemeClr>
                </a:solidFill>
              </a:rPr>
              <a:t>करणे</a:t>
            </a:r>
            <a:r>
              <a:rPr lang="en-IN" sz="20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n-IN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76200" y="5791200"/>
            <a:ext cx="9220200" cy="1143000"/>
            <a:chOff x="-76200" y="5791200"/>
            <a:chExt cx="9220200" cy="1143000"/>
          </a:xfrm>
        </p:grpSpPr>
        <p:sp>
          <p:nvSpPr>
            <p:cNvPr id="11" name="Rounded Rectangle 10"/>
            <p:cNvSpPr/>
            <p:nvPr/>
          </p:nvSpPr>
          <p:spPr>
            <a:xfrm>
              <a:off x="0" y="6400800"/>
              <a:ext cx="9144000" cy="457200"/>
            </a:xfrm>
            <a:prstGeom prst="roundRect">
              <a:avLst>
                <a:gd name="adj" fmla="val 1083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29FCAA20-6340-6C01-7312-A07210CC90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76200" y="5791200"/>
              <a:ext cx="1215982" cy="1143000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1066800" y="6477000"/>
              <a:ext cx="70866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नोंदणी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व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मुद्रांक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विभाग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,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सह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जिल्हा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निबंधक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वर्ग-1 व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मुद्रांक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जिल्हाधिकारी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,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जालना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.</a:t>
              </a:r>
              <a:endParaRPr lang="en-IN" sz="1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8" name="Picture 17" descr="seva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807682" y="1295400"/>
            <a:ext cx="4107718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95800" y="2438400"/>
            <a:ext cx="4572000" cy="3505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IN" sz="1400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या</a:t>
            </a:r>
            <a:r>
              <a:rPr lang="en-IN" sz="1400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400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मुळे</a:t>
            </a:r>
            <a:r>
              <a:rPr lang="en-IN" sz="1400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400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नागरिकांना</a:t>
            </a:r>
            <a:r>
              <a:rPr lang="en-IN" sz="1400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400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मुळ</a:t>
            </a:r>
            <a:r>
              <a:rPr lang="en-IN" sz="1400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400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दस्त</a:t>
            </a:r>
            <a:r>
              <a:rPr lang="en-IN" sz="1400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400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त्याच</a:t>
            </a:r>
            <a:r>
              <a:rPr lang="en-IN" sz="1400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400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दिवशी</a:t>
            </a:r>
            <a:r>
              <a:rPr lang="en-IN" sz="1400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400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स्</a:t>
            </a:r>
            <a:r>
              <a:rPr lang="en-IN" sz="1400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कॅन</a:t>
            </a:r>
            <a:r>
              <a:rPr lang="en-IN" sz="1400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400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करुन</a:t>
            </a:r>
            <a:r>
              <a:rPr lang="en-IN" sz="1400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400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मिळेल</a:t>
            </a:r>
            <a:r>
              <a:rPr lang="en-IN" sz="1400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IN" sz="1400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ऑनलाईन</a:t>
            </a:r>
            <a:r>
              <a:rPr lang="en-IN" sz="1400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400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दाखल</a:t>
            </a:r>
            <a:r>
              <a:rPr lang="en-IN" sz="1400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400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केलेले</a:t>
            </a:r>
            <a:r>
              <a:rPr lang="en-IN" sz="1400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400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लिव्ह</a:t>
            </a:r>
            <a:r>
              <a:rPr lang="en-IN" sz="1400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ॲ</a:t>
            </a:r>
            <a:r>
              <a:rPr lang="en-IN" sz="1400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न्ड</a:t>
            </a:r>
            <a:r>
              <a:rPr lang="en-IN" sz="1400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400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लायसन्स</a:t>
            </a:r>
            <a:r>
              <a:rPr lang="en-IN" sz="1400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400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चे</a:t>
            </a:r>
            <a:r>
              <a:rPr lang="en-IN" sz="1400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400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दस्त</a:t>
            </a:r>
            <a:r>
              <a:rPr lang="en-IN" sz="1400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व </a:t>
            </a:r>
            <a:r>
              <a:rPr lang="en-IN" sz="1400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नोटीस</a:t>
            </a:r>
            <a:r>
              <a:rPr lang="en-IN" sz="1400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400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ऑफ</a:t>
            </a:r>
            <a:r>
              <a:rPr lang="en-IN" sz="1400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400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इंडिमेशन</a:t>
            </a:r>
            <a:r>
              <a:rPr lang="en-IN" sz="1400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400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सादर</a:t>
            </a:r>
            <a:r>
              <a:rPr lang="en-IN" sz="1400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400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केल्याच्या</a:t>
            </a:r>
            <a:r>
              <a:rPr lang="en-IN" sz="1400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400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दिवशीस</a:t>
            </a:r>
            <a:r>
              <a:rPr lang="en-IN" sz="1400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400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नोंदणीकृत</a:t>
            </a:r>
            <a:r>
              <a:rPr lang="en-IN" sz="1400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400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करुन</a:t>
            </a:r>
            <a:r>
              <a:rPr lang="en-IN" sz="1400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400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मिळेल</a:t>
            </a:r>
            <a:r>
              <a:rPr lang="en-IN" sz="1400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.</a:t>
            </a:r>
            <a:endParaRPr lang="en-IN" sz="1400" dirty="0">
              <a:solidFill>
                <a:schemeClr val="tx2">
                  <a:lumMod val="75000"/>
                </a:schemeClr>
              </a:solidFill>
              <a:latin typeface="DVOT-Yogesh" pitchFamily="2" charset="0"/>
              <a:cs typeface="DVOT-Yogesh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152400"/>
            <a:ext cx="8534400" cy="838200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76200" y="304800"/>
            <a:ext cx="89154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rPr>
              <a:t>2.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rPr>
              <a:t>सुकर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rPr>
              <a:t>जीवनमान</a:t>
            </a: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DVOT-Yogesh" pitchFamily="2" charset="0"/>
              <a:cs typeface="DVOT-Yogesh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1000" y="1295400"/>
            <a:ext cx="8610600" cy="914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ectangle 10"/>
          <p:cNvSpPr/>
          <p:nvPr/>
        </p:nvSpPr>
        <p:spPr>
          <a:xfrm>
            <a:off x="228600" y="1371600"/>
            <a:ext cx="89154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rPr>
              <a:t>या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rPr>
              <a:t>कार्यालयामार्फत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rPr>
              <a:t>नागरिकांना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rPr>
              <a:t>देण्यात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rPr>
              <a:t>येणाऱ्या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rPr>
              <a:t>सेवा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rPr>
              <a:t>अधिक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rPr>
              <a:t>सुलभ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rPr>
              <a:t> व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rPr>
              <a:t>जलद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rPr>
              <a:t>गतीने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rPr>
              <a:t>पार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rPr>
              <a:t>पाडणे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rPr>
              <a:t>साठी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rPr>
              <a:t>खालील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rPr>
              <a:t>बाबी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rPr>
              <a:t>दुय्यम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rPr>
              <a:t>निबंधक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rPr>
              <a:t>स्तरावर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rPr>
              <a:t>अंमलबजावणी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rPr>
              <a:t>सुरु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rPr>
              <a:t>केलेली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rPr>
              <a:t>आहे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rPr>
              <a:t>.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DVOT-Yogesh" pitchFamily="2" charset="0"/>
              <a:cs typeface="DVOT-Yogesh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-76200" y="5562600"/>
            <a:ext cx="9220200" cy="1143000"/>
            <a:chOff x="-76200" y="5791200"/>
            <a:chExt cx="9220200" cy="1143000"/>
          </a:xfrm>
        </p:grpSpPr>
        <p:sp>
          <p:nvSpPr>
            <p:cNvPr id="13" name="Rounded Rectangle 12"/>
            <p:cNvSpPr/>
            <p:nvPr/>
          </p:nvSpPr>
          <p:spPr>
            <a:xfrm>
              <a:off x="0" y="6400800"/>
              <a:ext cx="9144000" cy="457200"/>
            </a:xfrm>
            <a:prstGeom prst="roundRect">
              <a:avLst>
                <a:gd name="adj" fmla="val 1083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29FCAA20-6340-6C01-7312-A07210CC90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6200" y="5791200"/>
              <a:ext cx="1215982" cy="1143000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1066800" y="6477000"/>
              <a:ext cx="70866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नोंदणी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व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मुद्रांक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विभाग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,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सह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जिल्हा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निबंधक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वर्ग-1 व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मुद्रांक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जिल्हाधिकारी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,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जालना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.</a:t>
              </a:r>
              <a:endParaRPr lang="en-IN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304800" y="2438400"/>
            <a:ext cx="4038600" cy="3505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IN" sz="1400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सह</a:t>
            </a:r>
            <a:r>
              <a:rPr lang="en-IN" sz="1400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400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जिल्हा</a:t>
            </a:r>
            <a:r>
              <a:rPr lang="en-IN" sz="1400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400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निबंधक</a:t>
            </a:r>
            <a:r>
              <a:rPr lang="en-IN" sz="1400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वर्ग-1 </a:t>
            </a:r>
            <a:r>
              <a:rPr lang="en-IN" sz="1400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जालना</a:t>
            </a:r>
            <a:r>
              <a:rPr lang="en-IN" sz="1400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400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यांनी</a:t>
            </a:r>
            <a:r>
              <a:rPr lang="en-IN" sz="1400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400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दि</a:t>
            </a:r>
            <a:r>
              <a:rPr lang="en-IN" sz="1400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. 09/04/2025 </a:t>
            </a:r>
            <a:r>
              <a:rPr lang="en-IN" sz="1400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रोजी</a:t>
            </a:r>
            <a:r>
              <a:rPr lang="en-IN" sz="1400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400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घेतलेल्या</a:t>
            </a:r>
            <a:r>
              <a:rPr lang="en-IN" sz="1400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400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आढावा</a:t>
            </a:r>
            <a:r>
              <a:rPr lang="en-IN" sz="1400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400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बैठकीत</a:t>
            </a:r>
            <a:r>
              <a:rPr lang="en-IN" sz="1400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400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सुचीत</a:t>
            </a:r>
            <a:r>
              <a:rPr lang="en-IN" sz="1400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400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केल्या</a:t>
            </a:r>
            <a:r>
              <a:rPr lang="en-IN" sz="1400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400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प्रमाणे</a:t>
            </a:r>
            <a:r>
              <a:rPr lang="en-IN" sz="1400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400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या</a:t>
            </a:r>
            <a:r>
              <a:rPr lang="en-IN" sz="1400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400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कार्यालयाच्या</a:t>
            </a:r>
            <a:r>
              <a:rPr lang="en-IN" sz="1400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400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अधिनस्त</a:t>
            </a:r>
            <a:r>
              <a:rPr lang="en-IN" sz="1400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400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कार्यालयांना</a:t>
            </a:r>
            <a:r>
              <a:rPr lang="en-IN" sz="1400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400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दस्त</a:t>
            </a:r>
            <a:r>
              <a:rPr lang="en-IN" sz="1400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400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नोंदणी</a:t>
            </a:r>
            <a:r>
              <a:rPr lang="en-IN" sz="1400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400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झाल्यानंतर</a:t>
            </a:r>
            <a:r>
              <a:rPr lang="en-IN" sz="1400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400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त्याच</a:t>
            </a:r>
            <a:r>
              <a:rPr lang="en-IN" sz="1400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400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दिवशी</a:t>
            </a:r>
            <a:r>
              <a:rPr lang="en-IN" sz="1400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400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दस्त</a:t>
            </a:r>
            <a:r>
              <a:rPr lang="en-IN" sz="1400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400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स्कॅनींग</a:t>
            </a:r>
            <a:r>
              <a:rPr lang="en-IN" sz="1400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400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करुन</a:t>
            </a:r>
            <a:r>
              <a:rPr lang="en-IN" sz="1400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400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पक्षकारांना</a:t>
            </a:r>
            <a:r>
              <a:rPr lang="en-IN" sz="1400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400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दस्त</a:t>
            </a:r>
            <a:r>
              <a:rPr lang="en-IN" sz="1400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400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परत</a:t>
            </a:r>
            <a:r>
              <a:rPr lang="en-IN" sz="1400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400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करण्यात</a:t>
            </a:r>
            <a:r>
              <a:rPr lang="en-IN" sz="1400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400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येईल</a:t>
            </a:r>
            <a:r>
              <a:rPr lang="en-IN" sz="1400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IN" sz="1400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दररोज</a:t>
            </a:r>
            <a:r>
              <a:rPr lang="en-IN" sz="1400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400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प्राप्त</a:t>
            </a:r>
            <a:r>
              <a:rPr lang="en-IN" sz="1400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400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ऑनलाईन</a:t>
            </a:r>
            <a:r>
              <a:rPr lang="en-IN" sz="1400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ई-</a:t>
            </a:r>
            <a:r>
              <a:rPr lang="en-IN" sz="1400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फायलींग</a:t>
            </a:r>
            <a:r>
              <a:rPr lang="en-IN" sz="1400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, ई-</a:t>
            </a:r>
            <a:r>
              <a:rPr lang="en-IN" sz="1400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रजिस्ट्रेशन</a:t>
            </a:r>
            <a:r>
              <a:rPr lang="en-IN" sz="1400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(</a:t>
            </a:r>
            <a:r>
              <a:rPr lang="en-IN" sz="1400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लिव्ह</a:t>
            </a:r>
            <a:r>
              <a:rPr lang="en-IN" sz="1400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ॲ</a:t>
            </a:r>
            <a:r>
              <a:rPr lang="en-IN" sz="1400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न्ड</a:t>
            </a:r>
            <a:r>
              <a:rPr lang="en-IN" sz="1400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400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लायसन्स</a:t>
            </a:r>
            <a:r>
              <a:rPr lang="en-IN" sz="1400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) </a:t>
            </a:r>
            <a:r>
              <a:rPr lang="en-IN" sz="1400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त्याच</a:t>
            </a:r>
            <a:r>
              <a:rPr lang="en-IN" sz="1400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400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दिवशी</a:t>
            </a:r>
            <a:r>
              <a:rPr lang="en-IN" sz="1400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400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कार्यालय</a:t>
            </a:r>
            <a:r>
              <a:rPr lang="en-IN" sz="1400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400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सोडण्यापुर्वी</a:t>
            </a:r>
            <a:r>
              <a:rPr lang="en-IN" sz="1400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400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त्याची</a:t>
            </a:r>
            <a:r>
              <a:rPr lang="en-IN" sz="1400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400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नोंदणी</a:t>
            </a:r>
            <a:r>
              <a:rPr lang="en-IN" sz="1400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 </a:t>
            </a:r>
            <a:r>
              <a:rPr lang="en-IN" sz="1400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पुर्ण</a:t>
            </a:r>
            <a:r>
              <a:rPr lang="en-IN" sz="1400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400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करावी</a:t>
            </a:r>
            <a:r>
              <a:rPr lang="en-IN" sz="1400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400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असे</a:t>
            </a:r>
            <a:r>
              <a:rPr lang="en-IN" sz="1400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400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सुचीत</a:t>
            </a:r>
            <a:r>
              <a:rPr lang="en-IN" sz="1400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400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केले</a:t>
            </a:r>
            <a:r>
              <a:rPr lang="en-IN" sz="1400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1400" dirty="0" err="1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आहे</a:t>
            </a:r>
            <a:r>
              <a:rPr lang="en-IN" sz="1400" dirty="0" smtClean="0">
                <a:solidFill>
                  <a:schemeClr val="tx2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.</a:t>
            </a:r>
            <a:endParaRPr lang="en-IN" sz="1400" dirty="0">
              <a:solidFill>
                <a:schemeClr val="tx2">
                  <a:lumMod val="75000"/>
                </a:schemeClr>
              </a:solidFill>
              <a:latin typeface="DVOT-Yogesh" pitchFamily="2" charset="0"/>
              <a:cs typeface="DVOT-Yoge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838200" y="838200"/>
            <a:ext cx="7315200" cy="6858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1447800" y="1000780"/>
            <a:ext cx="596349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DVOT-Yogesh" pitchFamily="2" charset="0"/>
                <a:cs typeface="DVOT-Yogesh" pitchFamily="2" charset="0"/>
              </a:rPr>
              <a:t>अ.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DVOT-Yogesh" pitchFamily="2" charset="0"/>
                <a:cs typeface="DVOT-Yogesh" pitchFamily="2" charset="0"/>
              </a:rPr>
              <a:t>अभिलेखाचे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DVOT-Yogesh" pitchFamily="2" charset="0"/>
                <a:cs typeface="DVOT-Yogesh" pitchFamily="2" charset="0"/>
              </a:rPr>
              <a:t>निंदणीकरण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DVOT-Yogesh" pitchFamily="2" charset="0"/>
                <a:cs typeface="DVOT-Yogesh" pitchFamily="2" charset="0"/>
              </a:rPr>
              <a:t> व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DVOT-Yogesh" pitchFamily="2" charset="0"/>
                <a:cs typeface="DVOT-Yogesh" pitchFamily="2" charset="0"/>
              </a:rPr>
              <a:t>वर्गीकरण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DVOT-Yogesh" pitchFamily="2" charset="0"/>
              <a:cs typeface="DVOT-Yogesh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52400" y="1828800"/>
            <a:ext cx="4343400" cy="5334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ectangle 10"/>
          <p:cNvSpPr/>
          <p:nvPr/>
        </p:nvSpPr>
        <p:spPr>
          <a:xfrm>
            <a:off x="304800" y="1905000"/>
            <a:ext cx="402385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अभिलेख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निंदणीकरणाचे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फोटो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DVOT-Yogesh" pitchFamily="2" charset="0"/>
              <a:cs typeface="DVOT-Yogesh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800600" y="1824335"/>
            <a:ext cx="4038600" cy="5334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ectangle 12"/>
          <p:cNvSpPr/>
          <p:nvPr/>
        </p:nvSpPr>
        <p:spPr>
          <a:xfrm>
            <a:off x="4724400" y="1900535"/>
            <a:ext cx="3999813" cy="44627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अभिलेख</a:t>
            </a:r>
            <a:r>
              <a:rPr lang="en-US" sz="2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3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वर्गीकरण</a:t>
            </a:r>
            <a:r>
              <a:rPr lang="en-US" sz="2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3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नंतरचे</a:t>
            </a:r>
            <a:r>
              <a:rPr lang="en-US" sz="2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3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फोटो</a:t>
            </a:r>
            <a:endParaRPr lang="en-US" sz="23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DVOT-Yogesh" pitchFamily="2" charset="0"/>
              <a:cs typeface="DVOT-Yogesh" pitchFamily="2" charset="0"/>
            </a:endParaRPr>
          </a:p>
        </p:txBody>
      </p:sp>
      <p:pic>
        <p:nvPicPr>
          <p:cNvPr id="16" name="Picture 2" descr="C:\Users\abc\OneDrive\Desktop\IMG_20250426_1403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514600"/>
            <a:ext cx="2209800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3" descr="C:\Users\abc\OneDrive\Desktop\IMG_20250426_1356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2514600"/>
            <a:ext cx="2032782" cy="1835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4" descr="C:\Users\abc\OneDrive\Desktop\IMG_20250426_1357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4572000"/>
            <a:ext cx="2011081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5" descr="C:\Users\abc\OneDrive\Desktop\IMG_20250426_1448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2514600"/>
            <a:ext cx="40386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6" descr="C:\Users\abc\OneDrive\Desktop\IMG_20250424_12292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00601" y="4419601"/>
            <a:ext cx="4038600" cy="1600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Rectangle 23"/>
          <p:cNvSpPr/>
          <p:nvPr/>
        </p:nvSpPr>
        <p:spPr>
          <a:xfrm>
            <a:off x="228600" y="152400"/>
            <a:ext cx="8534400" cy="609600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5" name="Rectangle 24"/>
          <p:cNvSpPr/>
          <p:nvPr/>
        </p:nvSpPr>
        <p:spPr>
          <a:xfrm>
            <a:off x="228600" y="253425"/>
            <a:ext cx="85344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rPr>
              <a:t>3.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DVOT-Yogesh" pitchFamily="2" charset="0"/>
                <a:cs typeface="DVOT-Yogesh" pitchFamily="2" charset="0"/>
              </a:rPr>
              <a:t>स्वच्छता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DVOT-Yogesh" pitchFamily="2" charset="0"/>
              <a:cs typeface="DVOT-Yogesh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-76200" y="5791200"/>
            <a:ext cx="9220200" cy="1143000"/>
            <a:chOff x="-76200" y="5791200"/>
            <a:chExt cx="9220200" cy="1143000"/>
          </a:xfrm>
        </p:grpSpPr>
        <p:sp>
          <p:nvSpPr>
            <p:cNvPr id="19" name="Rounded Rectangle 18"/>
            <p:cNvSpPr/>
            <p:nvPr/>
          </p:nvSpPr>
          <p:spPr>
            <a:xfrm>
              <a:off x="0" y="6400800"/>
              <a:ext cx="9144000" cy="457200"/>
            </a:xfrm>
            <a:prstGeom prst="roundRect">
              <a:avLst>
                <a:gd name="adj" fmla="val 1083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="" xmlns:a16="http://schemas.microsoft.com/office/drawing/2014/main" id="{29FCAA20-6340-6C01-7312-A07210CC900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-76200" y="5791200"/>
              <a:ext cx="1215982" cy="114300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1066800" y="6477000"/>
              <a:ext cx="70866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नोंदणी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व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मुद्रांक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विभाग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,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सह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जिल्हा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निबंधक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वर्ग-1 व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मुद्रांक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जिल्हाधिकारी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,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जालना</a:t>
              </a:r>
              <a:r>
                <a:rPr lang="en-US" sz="1400" b="1" dirty="0" smtClean="0">
                  <a:solidFill>
                    <a:schemeClr val="bg1"/>
                  </a:solidFill>
                  <a:latin typeface="DVOT-Yogesh" pitchFamily="2" charset="0"/>
                  <a:cs typeface="DVOT-Yogesh" pitchFamily="2" charset="0"/>
                </a:rPr>
                <a:t>.</a:t>
              </a:r>
              <a:endParaRPr lang="en-IN" sz="14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1650</TotalTime>
  <Words>1211</Words>
  <Application>Microsoft Office PowerPoint</Application>
  <PresentationFormat>On-screen Show (4:3)</PresentationFormat>
  <Paragraphs>182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abc</dc:creator>
  <cp:lastModifiedBy>Dell</cp:lastModifiedBy>
  <cp:revision>354</cp:revision>
  <dcterms:created xsi:type="dcterms:W3CDTF">2006-08-16T00:00:00Z</dcterms:created>
  <dcterms:modified xsi:type="dcterms:W3CDTF">2025-04-30T12:02:38Z</dcterms:modified>
</cp:coreProperties>
</file>